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2"/>
  </p:notesMasterIdLst>
  <p:handoutMasterIdLst>
    <p:handoutMasterId r:id="rId43"/>
  </p:handoutMasterIdLst>
  <p:sldIdLst>
    <p:sldId id="279" r:id="rId5"/>
    <p:sldId id="280" r:id="rId6"/>
    <p:sldId id="281" r:id="rId7"/>
    <p:sldId id="312" r:id="rId8"/>
    <p:sldId id="367" r:id="rId9"/>
    <p:sldId id="369" r:id="rId10"/>
    <p:sldId id="368" r:id="rId11"/>
    <p:sldId id="370" r:id="rId12"/>
    <p:sldId id="339" r:id="rId13"/>
    <p:sldId id="284" r:id="rId14"/>
    <p:sldId id="342" r:id="rId15"/>
    <p:sldId id="343" r:id="rId16"/>
    <p:sldId id="344" r:id="rId17"/>
    <p:sldId id="361" r:id="rId18"/>
    <p:sldId id="347" r:id="rId19"/>
    <p:sldId id="345" r:id="rId20"/>
    <p:sldId id="383" r:id="rId21"/>
    <p:sldId id="372" r:id="rId22"/>
    <p:sldId id="377" r:id="rId23"/>
    <p:sldId id="360" r:id="rId24"/>
    <p:sldId id="349" r:id="rId25"/>
    <p:sldId id="350" r:id="rId26"/>
    <p:sldId id="351" r:id="rId27"/>
    <p:sldId id="352" r:id="rId28"/>
    <p:sldId id="354" r:id="rId29"/>
    <p:sldId id="355" r:id="rId30"/>
    <p:sldId id="366" r:id="rId31"/>
    <p:sldId id="378" r:id="rId32"/>
    <p:sldId id="373" r:id="rId33"/>
    <p:sldId id="374" r:id="rId34"/>
    <p:sldId id="375" r:id="rId35"/>
    <p:sldId id="376" r:id="rId36"/>
    <p:sldId id="379" r:id="rId37"/>
    <p:sldId id="380" r:id="rId38"/>
    <p:sldId id="381" r:id="rId39"/>
    <p:sldId id="346" r:id="rId40"/>
    <p:sldId id="348" r:id="rId41"/>
  </p:sldIdLst>
  <p:sldSz cx="9144000" cy="5143500" type="screen16x9"/>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79D64E-2AA1-4D3C-9CEA-F46C47A0CF9D}">
          <p14:sldIdLst>
            <p14:sldId id="279"/>
            <p14:sldId id="280"/>
            <p14:sldId id="281"/>
            <p14:sldId id="312"/>
            <p14:sldId id="367"/>
            <p14:sldId id="369"/>
            <p14:sldId id="368"/>
            <p14:sldId id="370"/>
            <p14:sldId id="339"/>
            <p14:sldId id="284"/>
            <p14:sldId id="342"/>
            <p14:sldId id="343"/>
            <p14:sldId id="344"/>
            <p14:sldId id="361"/>
            <p14:sldId id="347"/>
            <p14:sldId id="345"/>
            <p14:sldId id="383"/>
            <p14:sldId id="372"/>
            <p14:sldId id="377"/>
            <p14:sldId id="360"/>
            <p14:sldId id="349"/>
            <p14:sldId id="350"/>
            <p14:sldId id="351"/>
            <p14:sldId id="352"/>
            <p14:sldId id="354"/>
            <p14:sldId id="355"/>
            <p14:sldId id="366"/>
            <p14:sldId id="378"/>
            <p14:sldId id="373"/>
            <p14:sldId id="374"/>
            <p14:sldId id="375"/>
            <p14:sldId id="376"/>
            <p14:sldId id="379"/>
            <p14:sldId id="380"/>
            <p14:sldId id="381"/>
            <p14:sldId id="346"/>
            <p14:sldId id="34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A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598" autoAdjust="0"/>
  </p:normalViewPr>
  <p:slideViewPr>
    <p:cSldViewPr snapToGrid="0" snapToObjects="1">
      <p:cViewPr varScale="1">
        <p:scale>
          <a:sx n="107" d="100"/>
          <a:sy n="107" d="100"/>
        </p:scale>
        <p:origin x="691" y="8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885842-8FAF-CE47-BBC1-99CBE35C2E2D}" type="datetimeFigureOut">
              <a:rPr lang="en-US" smtClean="0"/>
              <a:t>12/10/2020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B0A214-02E5-9344-9F64-54EFF3B04709}" type="slidenum">
              <a:rPr lang="en-US" smtClean="0"/>
              <a:t>‹#›</a:t>
            </a:fld>
            <a:endParaRPr lang="en-US"/>
          </a:p>
        </p:txBody>
      </p:sp>
    </p:spTree>
    <p:extLst>
      <p:ext uri="{BB962C8B-B14F-4D97-AF65-F5344CB8AC3E}">
        <p14:creationId xmlns:p14="http://schemas.microsoft.com/office/powerpoint/2010/main" val="1908881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70F0D-C8D0-FF48-8593-667A87EAE148}" type="datetimeFigureOut">
              <a:rPr lang="en-US" smtClean="0"/>
              <a:t>12/10/2020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2E56A-9C57-0B44-B426-4FB10A9D554E}" type="slidenum">
              <a:rPr lang="en-US" smtClean="0"/>
              <a:t>‹#›</a:t>
            </a:fld>
            <a:endParaRPr lang="en-US"/>
          </a:p>
        </p:txBody>
      </p:sp>
    </p:spTree>
    <p:extLst>
      <p:ext uri="{BB962C8B-B14F-4D97-AF65-F5344CB8AC3E}">
        <p14:creationId xmlns:p14="http://schemas.microsoft.com/office/powerpoint/2010/main" val="993378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102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BF706CB2-A75E-4A27-815C-C1B67DE39658}" type="slidenum">
              <a:rPr lang="en-US" altLang="en-US"/>
              <a:pPr algn="r" eaLnBrk="1" hangingPunct="1"/>
              <a:t>2</a:t>
            </a:fld>
            <a:endParaRPr lang="en-US" altLang="en-US"/>
          </a:p>
        </p:txBody>
      </p:sp>
    </p:spTree>
    <p:extLst>
      <p:ext uri="{BB962C8B-B14F-4D97-AF65-F5344CB8AC3E}">
        <p14:creationId xmlns:p14="http://schemas.microsoft.com/office/powerpoint/2010/main" val="347650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017AD1F-2487-4785-924D-0522FFE3C2B6}" type="slidenum">
              <a:rPr lang="en-US" altLang="en-US"/>
              <a:pPr algn="r" eaLnBrk="1" hangingPunct="1"/>
              <a:t>11</a:t>
            </a:fld>
            <a:endParaRPr lang="en-US" altLang="en-US"/>
          </a:p>
        </p:txBody>
      </p:sp>
    </p:spTree>
    <p:extLst>
      <p:ext uri="{BB962C8B-B14F-4D97-AF65-F5344CB8AC3E}">
        <p14:creationId xmlns:p14="http://schemas.microsoft.com/office/powerpoint/2010/main" val="296904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349E0C66-69C8-4AC1-BA15-96EEF8364EDB}" type="slidenum">
              <a:rPr lang="en-US" altLang="en-US"/>
              <a:pPr algn="r" eaLnBrk="1" hangingPunct="1"/>
              <a:t>12</a:t>
            </a:fld>
            <a:endParaRPr lang="en-US" altLang="en-US"/>
          </a:p>
        </p:txBody>
      </p:sp>
    </p:spTree>
    <p:extLst>
      <p:ext uri="{BB962C8B-B14F-4D97-AF65-F5344CB8AC3E}">
        <p14:creationId xmlns:p14="http://schemas.microsoft.com/office/powerpoint/2010/main" val="2759500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54F46854-0EDC-4335-9F2B-3CD8CC75EDDB}" type="slidenum">
              <a:rPr lang="en-US" altLang="en-US"/>
              <a:pPr algn="r" eaLnBrk="1" hangingPunct="1"/>
              <a:t>13</a:t>
            </a:fld>
            <a:endParaRPr lang="en-US" altLang="en-US"/>
          </a:p>
        </p:txBody>
      </p:sp>
    </p:spTree>
    <p:extLst>
      <p:ext uri="{BB962C8B-B14F-4D97-AF65-F5344CB8AC3E}">
        <p14:creationId xmlns:p14="http://schemas.microsoft.com/office/powerpoint/2010/main" val="816522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6B92FB4B-FA45-4BFC-8FC3-F3171B1B8912}" type="slidenum">
              <a:rPr lang="en-US" altLang="en-US"/>
              <a:pPr algn="r" eaLnBrk="1" hangingPunct="1"/>
              <a:t>14</a:t>
            </a:fld>
            <a:endParaRPr lang="en-US" altLang="en-US"/>
          </a:p>
        </p:txBody>
      </p:sp>
    </p:spTree>
    <p:extLst>
      <p:ext uri="{BB962C8B-B14F-4D97-AF65-F5344CB8AC3E}">
        <p14:creationId xmlns:p14="http://schemas.microsoft.com/office/powerpoint/2010/main" val="136726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78C7BF17-D8DA-486A-88DC-49D1D436DB72}" type="slidenum">
              <a:rPr lang="en-US" altLang="en-US"/>
              <a:pPr algn="r" eaLnBrk="1" hangingPunct="1"/>
              <a:t>15</a:t>
            </a:fld>
            <a:endParaRPr lang="en-US" altLang="en-US"/>
          </a:p>
        </p:txBody>
      </p:sp>
    </p:spTree>
    <p:extLst>
      <p:ext uri="{BB962C8B-B14F-4D97-AF65-F5344CB8AC3E}">
        <p14:creationId xmlns:p14="http://schemas.microsoft.com/office/powerpoint/2010/main" val="233693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D3AAA573-0736-43E2-9E00-6AC31856505F}" type="slidenum">
              <a:rPr lang="en-US" altLang="en-US"/>
              <a:pPr algn="r" eaLnBrk="1" hangingPunct="1"/>
              <a:t>16</a:t>
            </a:fld>
            <a:endParaRPr lang="en-US" altLang="en-US"/>
          </a:p>
        </p:txBody>
      </p:sp>
    </p:spTree>
    <p:extLst>
      <p:ext uri="{BB962C8B-B14F-4D97-AF65-F5344CB8AC3E}">
        <p14:creationId xmlns:p14="http://schemas.microsoft.com/office/powerpoint/2010/main" val="60571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D3AAA573-0736-43E2-9E00-6AC31856505F}" type="slidenum">
              <a:rPr lang="en-US" altLang="en-US"/>
              <a:pPr algn="r" eaLnBrk="1" hangingPunct="1"/>
              <a:t>17</a:t>
            </a:fld>
            <a:endParaRPr lang="en-US" altLang="en-US"/>
          </a:p>
        </p:txBody>
      </p:sp>
    </p:spTree>
    <p:extLst>
      <p:ext uri="{BB962C8B-B14F-4D97-AF65-F5344CB8AC3E}">
        <p14:creationId xmlns:p14="http://schemas.microsoft.com/office/powerpoint/2010/main" val="141735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D3AAA573-0736-43E2-9E00-6AC31856505F}" type="slidenum">
              <a:rPr lang="en-US" altLang="en-US"/>
              <a:pPr algn="r" eaLnBrk="1" hangingPunct="1"/>
              <a:t>18</a:t>
            </a:fld>
            <a:endParaRPr lang="en-US" altLang="en-US"/>
          </a:p>
        </p:txBody>
      </p:sp>
    </p:spTree>
    <p:extLst>
      <p:ext uri="{BB962C8B-B14F-4D97-AF65-F5344CB8AC3E}">
        <p14:creationId xmlns:p14="http://schemas.microsoft.com/office/powerpoint/2010/main" val="7396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D3AAA573-0736-43E2-9E00-6AC31856505F}" type="slidenum">
              <a:rPr lang="en-US" altLang="en-US"/>
              <a:pPr algn="r" eaLnBrk="1" hangingPunct="1"/>
              <a:t>19</a:t>
            </a:fld>
            <a:endParaRPr lang="en-US" altLang="en-US"/>
          </a:p>
        </p:txBody>
      </p:sp>
    </p:spTree>
    <p:extLst>
      <p:ext uri="{BB962C8B-B14F-4D97-AF65-F5344CB8AC3E}">
        <p14:creationId xmlns:p14="http://schemas.microsoft.com/office/powerpoint/2010/main" val="181792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CA2CFF0F-3697-4AE6-9875-56910E3CB29E}" type="slidenum">
              <a:rPr lang="en-US" altLang="en-US"/>
              <a:pPr algn="r" eaLnBrk="1" hangingPunct="1"/>
              <a:t>20</a:t>
            </a:fld>
            <a:endParaRPr lang="en-US" altLang="en-US"/>
          </a:p>
        </p:txBody>
      </p:sp>
    </p:spTree>
    <p:extLst>
      <p:ext uri="{BB962C8B-B14F-4D97-AF65-F5344CB8AC3E}">
        <p14:creationId xmlns:p14="http://schemas.microsoft.com/office/powerpoint/2010/main" val="34212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122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844DE67D-CF13-4C36-88EC-6D8A23E3B39C}" type="slidenum">
              <a:rPr lang="en-US" altLang="en-US"/>
              <a:pPr algn="r" eaLnBrk="1" hangingPunct="1"/>
              <a:t>3</a:t>
            </a:fld>
            <a:endParaRPr lang="en-US" altLang="en-US"/>
          </a:p>
        </p:txBody>
      </p:sp>
    </p:spTree>
    <p:extLst>
      <p:ext uri="{BB962C8B-B14F-4D97-AF65-F5344CB8AC3E}">
        <p14:creationId xmlns:p14="http://schemas.microsoft.com/office/powerpoint/2010/main" val="382291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E9DF39A9-4B47-4017-99D0-69F27BF6D322}" type="slidenum">
              <a:rPr lang="en-US" altLang="en-US"/>
              <a:pPr algn="r" eaLnBrk="1" hangingPunct="1"/>
              <a:t>21</a:t>
            </a:fld>
            <a:endParaRPr lang="en-US" altLang="en-US"/>
          </a:p>
        </p:txBody>
      </p:sp>
    </p:spTree>
    <p:extLst>
      <p:ext uri="{BB962C8B-B14F-4D97-AF65-F5344CB8AC3E}">
        <p14:creationId xmlns:p14="http://schemas.microsoft.com/office/powerpoint/2010/main" val="22606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BD2BD313-85BA-4F5A-B969-A9E799F2A62F}" type="slidenum">
              <a:rPr lang="en-US" altLang="en-US"/>
              <a:pPr algn="r" eaLnBrk="1" hangingPunct="1"/>
              <a:t>22</a:t>
            </a:fld>
            <a:endParaRPr lang="en-US" altLang="en-US"/>
          </a:p>
        </p:txBody>
      </p:sp>
    </p:spTree>
    <p:extLst>
      <p:ext uri="{BB962C8B-B14F-4D97-AF65-F5344CB8AC3E}">
        <p14:creationId xmlns:p14="http://schemas.microsoft.com/office/powerpoint/2010/main" val="395309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7175FBE4-55EA-42F9-8EFB-91E438D85F64}" type="slidenum">
              <a:rPr lang="en-US" altLang="en-US"/>
              <a:pPr algn="r" eaLnBrk="1" hangingPunct="1"/>
              <a:t>23</a:t>
            </a:fld>
            <a:endParaRPr lang="en-US" altLang="en-US"/>
          </a:p>
        </p:txBody>
      </p:sp>
    </p:spTree>
    <p:extLst>
      <p:ext uri="{BB962C8B-B14F-4D97-AF65-F5344CB8AC3E}">
        <p14:creationId xmlns:p14="http://schemas.microsoft.com/office/powerpoint/2010/main" val="3481630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F8576952-A426-4212-B8CC-575679F9AD99}" type="slidenum">
              <a:rPr lang="en-US" altLang="en-US"/>
              <a:pPr algn="r" eaLnBrk="1" hangingPunct="1"/>
              <a:t>24</a:t>
            </a:fld>
            <a:endParaRPr lang="en-US" altLang="en-US"/>
          </a:p>
        </p:txBody>
      </p:sp>
    </p:spTree>
    <p:extLst>
      <p:ext uri="{BB962C8B-B14F-4D97-AF65-F5344CB8AC3E}">
        <p14:creationId xmlns:p14="http://schemas.microsoft.com/office/powerpoint/2010/main" val="3353199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42738868-6F4A-4F94-B68F-E00FA014FB8B}" type="slidenum">
              <a:rPr lang="en-US" altLang="en-US"/>
              <a:pPr algn="r" eaLnBrk="1" hangingPunct="1"/>
              <a:t>25</a:t>
            </a:fld>
            <a:endParaRPr lang="en-US" altLang="en-US"/>
          </a:p>
        </p:txBody>
      </p:sp>
    </p:spTree>
    <p:extLst>
      <p:ext uri="{BB962C8B-B14F-4D97-AF65-F5344CB8AC3E}">
        <p14:creationId xmlns:p14="http://schemas.microsoft.com/office/powerpoint/2010/main" val="3271841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D1991415-BF7A-420F-8891-FFF08D04EEF3}" type="slidenum">
              <a:rPr lang="en-US" altLang="en-US"/>
              <a:pPr algn="r" eaLnBrk="1" hangingPunct="1"/>
              <a:t>26</a:t>
            </a:fld>
            <a:endParaRPr lang="en-US" altLang="en-US"/>
          </a:p>
        </p:txBody>
      </p:sp>
    </p:spTree>
    <p:extLst>
      <p:ext uri="{BB962C8B-B14F-4D97-AF65-F5344CB8AC3E}">
        <p14:creationId xmlns:p14="http://schemas.microsoft.com/office/powerpoint/2010/main" val="149982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27</a:t>
            </a:fld>
            <a:endParaRPr lang="en-US" altLang="en-US"/>
          </a:p>
        </p:txBody>
      </p:sp>
    </p:spTree>
    <p:extLst>
      <p:ext uri="{BB962C8B-B14F-4D97-AF65-F5344CB8AC3E}">
        <p14:creationId xmlns:p14="http://schemas.microsoft.com/office/powerpoint/2010/main" val="65356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28</a:t>
            </a:fld>
            <a:endParaRPr lang="en-US" altLang="en-US"/>
          </a:p>
        </p:txBody>
      </p:sp>
    </p:spTree>
    <p:extLst>
      <p:ext uri="{BB962C8B-B14F-4D97-AF65-F5344CB8AC3E}">
        <p14:creationId xmlns:p14="http://schemas.microsoft.com/office/powerpoint/2010/main" val="3907577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29</a:t>
            </a:fld>
            <a:endParaRPr lang="en-US" altLang="en-US"/>
          </a:p>
        </p:txBody>
      </p:sp>
    </p:spTree>
    <p:extLst>
      <p:ext uri="{BB962C8B-B14F-4D97-AF65-F5344CB8AC3E}">
        <p14:creationId xmlns:p14="http://schemas.microsoft.com/office/powerpoint/2010/main" val="3878129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30</a:t>
            </a:fld>
            <a:endParaRPr lang="en-US" altLang="en-US"/>
          </a:p>
        </p:txBody>
      </p:sp>
    </p:spTree>
    <p:extLst>
      <p:ext uri="{BB962C8B-B14F-4D97-AF65-F5344CB8AC3E}">
        <p14:creationId xmlns:p14="http://schemas.microsoft.com/office/powerpoint/2010/main" val="204216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143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4E93D209-8347-42D4-8DA0-CE0E39DBA1D8}" type="slidenum">
              <a:rPr lang="en-US" altLang="en-US"/>
              <a:pPr algn="r" eaLnBrk="1" hangingPunct="1"/>
              <a:t>4</a:t>
            </a:fld>
            <a:endParaRPr lang="en-US" altLang="en-US"/>
          </a:p>
        </p:txBody>
      </p:sp>
    </p:spTree>
    <p:extLst>
      <p:ext uri="{BB962C8B-B14F-4D97-AF65-F5344CB8AC3E}">
        <p14:creationId xmlns:p14="http://schemas.microsoft.com/office/powerpoint/2010/main" val="1801654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31</a:t>
            </a:fld>
            <a:endParaRPr lang="en-US" altLang="en-US"/>
          </a:p>
        </p:txBody>
      </p:sp>
    </p:spTree>
    <p:extLst>
      <p:ext uri="{BB962C8B-B14F-4D97-AF65-F5344CB8AC3E}">
        <p14:creationId xmlns:p14="http://schemas.microsoft.com/office/powerpoint/2010/main" val="1560920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32</a:t>
            </a:fld>
            <a:endParaRPr lang="en-US" altLang="en-US"/>
          </a:p>
        </p:txBody>
      </p:sp>
    </p:spTree>
    <p:extLst>
      <p:ext uri="{BB962C8B-B14F-4D97-AF65-F5344CB8AC3E}">
        <p14:creationId xmlns:p14="http://schemas.microsoft.com/office/powerpoint/2010/main" val="270308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33</a:t>
            </a:fld>
            <a:endParaRPr lang="en-US" altLang="en-US"/>
          </a:p>
        </p:txBody>
      </p:sp>
    </p:spTree>
    <p:extLst>
      <p:ext uri="{BB962C8B-B14F-4D97-AF65-F5344CB8AC3E}">
        <p14:creationId xmlns:p14="http://schemas.microsoft.com/office/powerpoint/2010/main" val="1204344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34</a:t>
            </a:fld>
            <a:endParaRPr lang="en-US" altLang="en-US"/>
          </a:p>
        </p:txBody>
      </p:sp>
    </p:spTree>
    <p:extLst>
      <p:ext uri="{BB962C8B-B14F-4D97-AF65-F5344CB8AC3E}">
        <p14:creationId xmlns:p14="http://schemas.microsoft.com/office/powerpoint/2010/main" val="1273992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74CF952-43E8-42F2-9489-3D66B9F27E9F}" type="slidenum">
              <a:rPr lang="en-US" altLang="en-US"/>
              <a:pPr algn="r" eaLnBrk="1" hangingPunct="1"/>
              <a:t>35</a:t>
            </a:fld>
            <a:endParaRPr lang="en-US" altLang="en-US"/>
          </a:p>
        </p:txBody>
      </p:sp>
    </p:spTree>
    <p:extLst>
      <p:ext uri="{BB962C8B-B14F-4D97-AF65-F5344CB8AC3E}">
        <p14:creationId xmlns:p14="http://schemas.microsoft.com/office/powerpoint/2010/main" val="2769605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089BD027-2A64-4899-8D11-07F489E587D2}" type="slidenum">
              <a:rPr lang="en-US" altLang="en-US"/>
              <a:pPr algn="r" eaLnBrk="1" hangingPunct="1"/>
              <a:t>36</a:t>
            </a:fld>
            <a:endParaRPr lang="en-US" altLang="en-US"/>
          </a:p>
        </p:txBody>
      </p:sp>
    </p:spTree>
    <p:extLst>
      <p:ext uri="{BB962C8B-B14F-4D97-AF65-F5344CB8AC3E}">
        <p14:creationId xmlns:p14="http://schemas.microsoft.com/office/powerpoint/2010/main" val="2327958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593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CA5BD107-8567-461A-AE27-3EEDFDDED6C4}" type="slidenum">
              <a:rPr lang="en-US" altLang="en-US"/>
              <a:pPr algn="r" eaLnBrk="1" hangingPunct="1"/>
              <a:t>37</a:t>
            </a:fld>
            <a:endParaRPr lang="en-US" altLang="en-US"/>
          </a:p>
        </p:txBody>
      </p:sp>
    </p:spTree>
    <p:extLst>
      <p:ext uri="{BB962C8B-B14F-4D97-AF65-F5344CB8AC3E}">
        <p14:creationId xmlns:p14="http://schemas.microsoft.com/office/powerpoint/2010/main" val="337386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163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1B69825F-4F6B-4C31-B7F8-CAD22DD7EAC4}" type="slidenum">
              <a:rPr lang="en-US" altLang="en-US"/>
              <a:pPr algn="r" eaLnBrk="1" hangingPunct="1"/>
              <a:t>5</a:t>
            </a:fld>
            <a:endParaRPr lang="en-US" altLang="en-US"/>
          </a:p>
        </p:txBody>
      </p:sp>
    </p:spTree>
    <p:extLst>
      <p:ext uri="{BB962C8B-B14F-4D97-AF65-F5344CB8AC3E}">
        <p14:creationId xmlns:p14="http://schemas.microsoft.com/office/powerpoint/2010/main" val="158104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184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C69EB794-0375-46F8-A92B-BA14F6DDF219}" type="slidenum">
              <a:rPr lang="en-US" altLang="en-US"/>
              <a:pPr algn="r" eaLnBrk="1" hangingPunct="1"/>
              <a:t>6</a:t>
            </a:fld>
            <a:endParaRPr lang="en-US" altLang="en-US"/>
          </a:p>
        </p:txBody>
      </p:sp>
    </p:spTree>
    <p:extLst>
      <p:ext uri="{BB962C8B-B14F-4D97-AF65-F5344CB8AC3E}">
        <p14:creationId xmlns:p14="http://schemas.microsoft.com/office/powerpoint/2010/main" val="147775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204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B0BBAA09-1FDF-4EB3-9C9A-CB87385E4F9C}" type="slidenum">
              <a:rPr lang="en-US" altLang="en-US"/>
              <a:pPr algn="r" eaLnBrk="1" hangingPunct="1"/>
              <a:t>7</a:t>
            </a:fld>
            <a:endParaRPr lang="en-US" altLang="en-US"/>
          </a:p>
        </p:txBody>
      </p:sp>
    </p:spTree>
    <p:extLst>
      <p:ext uri="{BB962C8B-B14F-4D97-AF65-F5344CB8AC3E}">
        <p14:creationId xmlns:p14="http://schemas.microsoft.com/office/powerpoint/2010/main" val="8480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225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A6F9E305-E890-4FB8-824F-8A830EA15E54}" type="slidenum">
              <a:rPr lang="en-US" altLang="en-US"/>
              <a:pPr algn="r" eaLnBrk="1" hangingPunct="1"/>
              <a:t>8</a:t>
            </a:fld>
            <a:endParaRPr lang="en-US" altLang="en-US"/>
          </a:p>
        </p:txBody>
      </p:sp>
    </p:spTree>
    <p:extLst>
      <p:ext uri="{BB962C8B-B14F-4D97-AF65-F5344CB8AC3E}">
        <p14:creationId xmlns:p14="http://schemas.microsoft.com/office/powerpoint/2010/main" val="301606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245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AF2C778E-A6D5-4A69-9D83-CEA00535E723}" type="slidenum">
              <a:rPr lang="en-US" altLang="en-US"/>
              <a:pPr algn="r" eaLnBrk="1" hangingPunct="1"/>
              <a:t>9</a:t>
            </a:fld>
            <a:endParaRPr lang="en-US" altLang="en-US"/>
          </a:p>
        </p:txBody>
      </p:sp>
    </p:spTree>
    <p:extLst>
      <p:ext uri="{BB962C8B-B14F-4D97-AF65-F5344CB8AC3E}">
        <p14:creationId xmlns:p14="http://schemas.microsoft.com/office/powerpoint/2010/main" val="21580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endParaRPr lang="en-US" altLang="en-US"/>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r" eaLnBrk="1" hangingPunct="1"/>
            <a:fld id="{E5E8CEB4-2896-4FA1-9A46-EA8E67C4DF70}" type="slidenum">
              <a:rPr lang="en-US" altLang="en-US"/>
              <a:pPr algn="r" eaLnBrk="1" hangingPunct="1"/>
              <a:t>10</a:t>
            </a:fld>
            <a:endParaRPr lang="en-US" altLang="en-US"/>
          </a:p>
        </p:txBody>
      </p:sp>
    </p:spTree>
    <p:extLst>
      <p:ext uri="{BB962C8B-B14F-4D97-AF65-F5344CB8AC3E}">
        <p14:creationId xmlns:p14="http://schemas.microsoft.com/office/powerpoint/2010/main" val="3567081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52130" y="1822611"/>
            <a:ext cx="6398840" cy="1102519"/>
          </a:xfrm>
        </p:spPr>
        <p:txBody>
          <a:bodyPr anchor="t" anchorCtr="0"/>
          <a:lstStyle>
            <a:lvl1pPr>
              <a:lnSpc>
                <a:spcPts val="3920"/>
              </a:lnSpc>
              <a:defRPr sz="4000" b="1" cap="all" spc="100">
                <a:solidFill>
                  <a:schemeClr val="bg1"/>
                </a:solidFill>
              </a:defRPr>
            </a:lvl1pPr>
          </a:lstStyle>
          <a:p>
            <a:r>
              <a:rPr lang="en-US" dirty="0"/>
              <a:t>Presentation Title Goes Here</a:t>
            </a:r>
          </a:p>
        </p:txBody>
      </p:sp>
      <p:sp>
        <p:nvSpPr>
          <p:cNvPr id="3" name="Subtitle 2"/>
          <p:cNvSpPr>
            <a:spLocks noGrp="1"/>
          </p:cNvSpPr>
          <p:nvPr>
            <p:ph type="subTitle" idx="1" hasCustomPrompt="1"/>
          </p:nvPr>
        </p:nvSpPr>
        <p:spPr>
          <a:xfrm>
            <a:off x="1552128" y="2997037"/>
            <a:ext cx="6398842" cy="497387"/>
          </a:xfrm>
        </p:spPr>
        <p:txBody>
          <a:bodyPr>
            <a:normAutofit/>
          </a:bodyPr>
          <a:lstStyle>
            <a:lvl1pPr marL="0" indent="0" algn="l">
              <a:buNone/>
              <a:defRPr sz="1600" b="0" i="0" cap="all" spc="2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5" name="Text Placeholder 4"/>
          <p:cNvSpPr>
            <a:spLocks noGrp="1"/>
          </p:cNvSpPr>
          <p:nvPr>
            <p:ph type="body" sz="quarter" idx="10" hasCustomPrompt="1"/>
          </p:nvPr>
        </p:nvSpPr>
        <p:spPr>
          <a:xfrm>
            <a:off x="1552575" y="3699260"/>
            <a:ext cx="6397625" cy="257175"/>
          </a:xfrm>
        </p:spPr>
        <p:txBody>
          <a:bodyPr/>
          <a:lstStyle>
            <a:lvl1pPr marL="0" indent="0">
              <a:buNone/>
              <a:defRPr b="1">
                <a:solidFill>
                  <a:srgbClr val="FFFFFF"/>
                </a:solidFill>
              </a:defRPr>
            </a:lvl1pPr>
          </a:lstStyle>
          <a:p>
            <a:pPr lvl="0"/>
            <a:r>
              <a:rPr lang="en-US" dirty="0"/>
              <a:t>Presenter Name</a:t>
            </a:r>
          </a:p>
        </p:txBody>
      </p:sp>
      <p:sp>
        <p:nvSpPr>
          <p:cNvPr id="7" name="Text Placeholder 6"/>
          <p:cNvSpPr>
            <a:spLocks noGrp="1"/>
          </p:cNvSpPr>
          <p:nvPr>
            <p:ph type="body" sz="quarter" idx="11" hasCustomPrompt="1"/>
          </p:nvPr>
        </p:nvSpPr>
        <p:spPr>
          <a:xfrm>
            <a:off x="1552575" y="3956050"/>
            <a:ext cx="6397625" cy="269875"/>
          </a:xfrm>
        </p:spPr>
        <p:txBody>
          <a:bodyPr/>
          <a:lstStyle>
            <a:lvl1pPr marL="0" indent="0">
              <a:buNone/>
              <a:defRPr b="1">
                <a:solidFill>
                  <a:srgbClr val="FFFFFF"/>
                </a:solidFill>
              </a:defRPr>
            </a:lvl1pPr>
          </a:lstStyle>
          <a:p>
            <a:pPr lvl="0"/>
            <a:r>
              <a:rPr lang="en-US" dirty="0"/>
              <a:t>Date</a:t>
            </a:r>
          </a:p>
        </p:txBody>
      </p:sp>
    </p:spTree>
    <p:custDataLst>
      <p:tags r:id="rId1"/>
    </p:custDataLst>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3010" y="1880529"/>
            <a:ext cx="4966136" cy="1102519"/>
          </a:xfrm>
        </p:spPr>
        <p:txBody>
          <a:bodyPr anchor="t" anchorCtr="0"/>
          <a:lstStyle>
            <a:lvl1pPr>
              <a:lnSpc>
                <a:spcPts val="3920"/>
              </a:lnSpc>
              <a:defRPr sz="3600" b="1">
                <a:solidFill>
                  <a:srgbClr val="58595B"/>
                </a:solidFill>
              </a:defRPr>
            </a:lvl1pPr>
          </a:lstStyle>
          <a:p>
            <a:r>
              <a:rPr lang="en-US" dirty="0"/>
              <a:t>Divider Slide Title Goes Here</a:t>
            </a:r>
          </a:p>
        </p:txBody>
      </p:sp>
    </p:spTree>
    <p:extLst>
      <p:ext uri="{BB962C8B-B14F-4D97-AF65-F5344CB8AC3E}">
        <p14:creationId xmlns:p14="http://schemas.microsoft.com/office/powerpoint/2010/main" val="206724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52130" y="1686987"/>
            <a:ext cx="6398840" cy="1102519"/>
          </a:xfrm>
        </p:spPr>
        <p:txBody>
          <a:bodyPr anchor="t" anchorCtr="0"/>
          <a:lstStyle>
            <a:lvl1pPr>
              <a:lnSpc>
                <a:spcPts val="3920"/>
              </a:lnSpc>
              <a:defRPr sz="4000" b="1" cap="all" spc="100">
                <a:solidFill>
                  <a:schemeClr val="bg1"/>
                </a:solidFill>
              </a:defRPr>
            </a:lvl1pPr>
          </a:lstStyle>
          <a:p>
            <a:r>
              <a:rPr lang="en-US" dirty="0"/>
              <a:t>section divider title goes here</a:t>
            </a:r>
          </a:p>
        </p:txBody>
      </p:sp>
      <p:sp>
        <p:nvSpPr>
          <p:cNvPr id="3" name="Subtitle 2"/>
          <p:cNvSpPr>
            <a:spLocks noGrp="1"/>
          </p:cNvSpPr>
          <p:nvPr>
            <p:ph type="subTitle" idx="1" hasCustomPrompt="1"/>
          </p:nvPr>
        </p:nvSpPr>
        <p:spPr>
          <a:xfrm>
            <a:off x="1552128" y="1220388"/>
            <a:ext cx="6398842" cy="466599"/>
          </a:xfrm>
        </p:spPr>
        <p:txBody>
          <a:bodyPr>
            <a:normAutofit/>
          </a:bodyPr>
          <a:lstStyle>
            <a:lvl1pPr marL="0" indent="0" algn="l">
              <a:buNone/>
              <a:defRPr sz="1600" b="0" i="0" cap="all" spc="2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Tree>
    <p:extLst>
      <p:ext uri="{BB962C8B-B14F-4D97-AF65-F5344CB8AC3E}">
        <p14:creationId xmlns:p14="http://schemas.microsoft.com/office/powerpoint/2010/main" val="95867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52130" y="1223591"/>
            <a:ext cx="6398840" cy="1102519"/>
          </a:xfrm>
        </p:spPr>
        <p:txBody>
          <a:bodyPr anchor="t" anchorCtr="0"/>
          <a:lstStyle>
            <a:lvl1pPr>
              <a:lnSpc>
                <a:spcPts val="3920"/>
              </a:lnSpc>
              <a:defRPr sz="4000" b="1" cap="all" spc="100">
                <a:solidFill>
                  <a:schemeClr val="bg1"/>
                </a:solidFill>
              </a:defRPr>
            </a:lvl1pPr>
          </a:lstStyle>
          <a:p>
            <a:r>
              <a:rPr lang="en-US" dirty="0"/>
              <a:t>Section divider title goes here</a:t>
            </a:r>
          </a:p>
        </p:txBody>
      </p:sp>
      <p:sp>
        <p:nvSpPr>
          <p:cNvPr id="3" name="Subtitle 2"/>
          <p:cNvSpPr>
            <a:spLocks noGrp="1"/>
          </p:cNvSpPr>
          <p:nvPr>
            <p:ph type="subTitle" idx="1" hasCustomPrompt="1"/>
          </p:nvPr>
        </p:nvSpPr>
        <p:spPr>
          <a:xfrm>
            <a:off x="1552128" y="2392993"/>
            <a:ext cx="6398842" cy="466599"/>
          </a:xfrm>
        </p:spPr>
        <p:txBody>
          <a:bodyPr>
            <a:normAutofit/>
          </a:bodyPr>
          <a:lstStyle>
            <a:lvl1pPr marL="0" indent="0" algn="l">
              <a:buNone/>
              <a:defRPr sz="1600" b="0" i="0" cap="all" spc="2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Tree>
    <p:extLst>
      <p:ext uri="{BB962C8B-B14F-4D97-AF65-F5344CB8AC3E}">
        <p14:creationId xmlns:p14="http://schemas.microsoft.com/office/powerpoint/2010/main" val="39594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52130" y="2284429"/>
            <a:ext cx="6398840" cy="1102519"/>
          </a:xfrm>
        </p:spPr>
        <p:txBody>
          <a:bodyPr anchor="t" anchorCtr="0"/>
          <a:lstStyle>
            <a:lvl1pPr>
              <a:lnSpc>
                <a:spcPts val="3920"/>
              </a:lnSpc>
              <a:defRPr sz="4000" b="1" cap="all" spc="100">
                <a:solidFill>
                  <a:schemeClr val="bg1"/>
                </a:solidFill>
              </a:defRPr>
            </a:lvl1pPr>
          </a:lstStyle>
          <a:p>
            <a:r>
              <a:rPr lang="en-US" dirty="0"/>
              <a:t>Presentation Title Goes Here</a:t>
            </a:r>
          </a:p>
        </p:txBody>
      </p:sp>
      <p:sp>
        <p:nvSpPr>
          <p:cNvPr id="3" name="Subtitle 2"/>
          <p:cNvSpPr>
            <a:spLocks noGrp="1"/>
          </p:cNvSpPr>
          <p:nvPr>
            <p:ph type="subTitle" idx="1" hasCustomPrompt="1"/>
          </p:nvPr>
        </p:nvSpPr>
        <p:spPr>
          <a:xfrm>
            <a:off x="1552128" y="1817830"/>
            <a:ext cx="6398842" cy="466599"/>
          </a:xfrm>
        </p:spPr>
        <p:txBody>
          <a:bodyPr>
            <a:normAutofit/>
          </a:bodyPr>
          <a:lstStyle>
            <a:lvl1pPr marL="0" indent="0" algn="l">
              <a:buNone/>
              <a:defRPr sz="1600" b="0" i="0" cap="all" spc="2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5" name="Text Placeholder 4"/>
          <p:cNvSpPr>
            <a:spLocks noGrp="1"/>
          </p:cNvSpPr>
          <p:nvPr>
            <p:ph type="body" sz="quarter" idx="10" hasCustomPrompt="1"/>
          </p:nvPr>
        </p:nvSpPr>
        <p:spPr>
          <a:xfrm>
            <a:off x="1552575" y="3699260"/>
            <a:ext cx="6397625" cy="257175"/>
          </a:xfrm>
        </p:spPr>
        <p:txBody>
          <a:bodyPr/>
          <a:lstStyle>
            <a:lvl1pPr marL="0" indent="0">
              <a:buNone/>
              <a:defRPr b="1">
                <a:solidFill>
                  <a:srgbClr val="FFFFFF"/>
                </a:solidFill>
              </a:defRPr>
            </a:lvl1pPr>
          </a:lstStyle>
          <a:p>
            <a:pPr lvl="0"/>
            <a:r>
              <a:rPr lang="en-US" dirty="0"/>
              <a:t>Presenter Name</a:t>
            </a:r>
          </a:p>
        </p:txBody>
      </p:sp>
      <p:sp>
        <p:nvSpPr>
          <p:cNvPr id="7" name="Text Placeholder 6"/>
          <p:cNvSpPr>
            <a:spLocks noGrp="1"/>
          </p:cNvSpPr>
          <p:nvPr>
            <p:ph type="body" sz="quarter" idx="11" hasCustomPrompt="1"/>
          </p:nvPr>
        </p:nvSpPr>
        <p:spPr>
          <a:xfrm>
            <a:off x="1552575" y="3956050"/>
            <a:ext cx="6397625" cy="269875"/>
          </a:xfrm>
        </p:spPr>
        <p:txBody>
          <a:bodyPr/>
          <a:lstStyle>
            <a:lvl1pPr marL="0" indent="0">
              <a:buNone/>
              <a:defRPr b="1">
                <a:solidFill>
                  <a:srgbClr val="FFFFFF"/>
                </a:solidFill>
              </a:defRPr>
            </a:lvl1pPr>
          </a:lstStyle>
          <a:p>
            <a:pPr lvl="0"/>
            <a:r>
              <a:rPr lang="en-US" dirty="0"/>
              <a:t>Date</a:t>
            </a:r>
          </a:p>
        </p:txBody>
      </p:sp>
    </p:spTree>
    <p:custDataLst>
      <p:tags r:id="rId1"/>
    </p:custDataLst>
    <p:extLst>
      <p:ext uri="{BB962C8B-B14F-4D97-AF65-F5344CB8AC3E}">
        <p14:creationId xmlns:p14="http://schemas.microsoft.com/office/powerpoint/2010/main" val="114040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931" y="-56994"/>
            <a:ext cx="7777655" cy="553824"/>
          </a:xfrm>
        </p:spPr>
        <p:txBody>
          <a:bodyPr/>
          <a:lstStyle/>
          <a:p>
            <a:r>
              <a:rPr lang="en-US" dirty="0"/>
              <a:t>Header Goes Here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125184" y="4771690"/>
            <a:ext cx="688804" cy="125056"/>
          </a:xfrm>
        </p:spPr>
        <p:txBody>
          <a:bodyPr/>
          <a:lstStyle>
            <a:lvl1pPr>
              <a:defRPr sz="800"/>
            </a:lvl1pPr>
          </a:lstStyle>
          <a:p>
            <a:fld id="{453CE831-B3C5-4D98-9164-5CC043975822}" type="slidenum">
              <a:rPr lang="en-US" smtClean="0"/>
              <a:pPr/>
              <a:t>‹#›</a:t>
            </a:fld>
            <a:endParaRPr lang="en-US" sz="800" dirty="0"/>
          </a:p>
        </p:txBody>
      </p:sp>
      <p:sp>
        <p:nvSpPr>
          <p:cNvPr id="7" name="TextBox 6">
            <a:extLst>
              <a:ext uri="{FF2B5EF4-FFF2-40B4-BE49-F238E27FC236}">
                <a16:creationId xmlns:a16="http://schemas.microsoft.com/office/drawing/2014/main" id="{0774CF9F-AFAC-44A2-881D-BD90AB87F6C5}"/>
              </a:ext>
            </a:extLst>
          </p:cNvPr>
          <p:cNvSpPr txBox="1"/>
          <p:nvPr userDrawn="1"/>
        </p:nvSpPr>
        <p:spPr>
          <a:xfrm>
            <a:off x="6589059" y="4726496"/>
            <a:ext cx="957313" cy="200055"/>
          </a:xfrm>
          <a:prstGeom prst="rect">
            <a:avLst/>
          </a:prstGeom>
          <a:noFill/>
        </p:spPr>
        <p:txBody>
          <a:bodyPr wrap="none" rtlCol="0">
            <a:spAutoFit/>
          </a:bodyPr>
          <a:lstStyle/>
          <a:p>
            <a:r>
              <a:rPr lang="en-US" sz="700" dirty="0"/>
              <a:t>Copyright TIA 2020</a:t>
            </a:r>
          </a:p>
        </p:txBody>
      </p:sp>
    </p:spTree>
    <p:custDataLst>
      <p:tags r:id="rId1"/>
    </p:custDataLst>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931" y="-56994"/>
            <a:ext cx="7611241" cy="857250"/>
          </a:xfrm>
        </p:spPr>
        <p:txBody>
          <a:bodyPr/>
          <a:lstStyle>
            <a:lvl1pPr>
              <a:defRPr/>
            </a:lvl1pPr>
          </a:lstStyle>
          <a:p>
            <a:r>
              <a:rPr lang="en-US" dirty="0"/>
              <a:t>Header Goes Here</a:t>
            </a:r>
          </a:p>
        </p:txBody>
      </p:sp>
      <p:sp>
        <p:nvSpPr>
          <p:cNvPr id="3" name="Text Placeholder 2"/>
          <p:cNvSpPr>
            <a:spLocks noGrp="1"/>
          </p:cNvSpPr>
          <p:nvPr>
            <p:ph type="body" idx="1" hasCustomPrompt="1"/>
          </p:nvPr>
        </p:nvSpPr>
        <p:spPr>
          <a:xfrm>
            <a:off x="691930" y="1000197"/>
            <a:ext cx="3652347" cy="479822"/>
          </a:xfrm>
        </p:spPr>
        <p:txBody>
          <a:bodyPr anchor="b">
            <a:noAutofit/>
          </a:bodyPr>
          <a:lstStyle>
            <a:lvl1pPr marL="0" indent="0">
              <a:buNone/>
              <a:defRPr sz="1300" b="1" cap="all" spc="10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goes here</a:t>
            </a:r>
          </a:p>
        </p:txBody>
      </p:sp>
      <p:sp>
        <p:nvSpPr>
          <p:cNvPr id="4" name="Content Placeholder 3"/>
          <p:cNvSpPr>
            <a:spLocks noGrp="1"/>
          </p:cNvSpPr>
          <p:nvPr>
            <p:ph sz="half" idx="2"/>
          </p:nvPr>
        </p:nvSpPr>
        <p:spPr>
          <a:xfrm>
            <a:off x="691931" y="1532572"/>
            <a:ext cx="3652346" cy="2963466"/>
          </a:xfrm>
        </p:spPr>
        <p:txBody>
          <a:bodyPr>
            <a:noAutofit/>
          </a:bodyPr>
          <a:lstStyle>
            <a:lvl1pPr>
              <a:defRPr sz="1300">
                <a:solidFill>
                  <a:srgbClr val="414042"/>
                </a:solidFill>
              </a:defRPr>
            </a:lvl1pPr>
            <a:lvl2pPr>
              <a:defRPr sz="1100">
                <a:solidFill>
                  <a:srgbClr val="414042"/>
                </a:solidFill>
              </a:defRPr>
            </a:lvl2pPr>
            <a:lvl3pPr>
              <a:defRPr sz="1100">
                <a:solidFill>
                  <a:srgbClr val="414042"/>
                </a:solidFill>
              </a:defRPr>
            </a:lvl3pPr>
            <a:lvl4pPr>
              <a:defRPr sz="1100">
                <a:solidFill>
                  <a:srgbClr val="414042"/>
                </a:solidFill>
              </a:defRPr>
            </a:lvl4pPr>
            <a:lvl5pPr>
              <a:defRPr sz="1100">
                <a:solidFill>
                  <a:srgbClr val="41404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7" y="1000197"/>
            <a:ext cx="3658145" cy="479822"/>
          </a:xfrm>
        </p:spPr>
        <p:txBody>
          <a:bodyPr anchor="b">
            <a:noAutofit/>
          </a:bodyPr>
          <a:lstStyle>
            <a:lvl1pPr marL="0" indent="0">
              <a:buNone/>
              <a:defRPr sz="1300" b="1" cap="all" spc="10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goes here</a:t>
            </a:r>
          </a:p>
        </p:txBody>
      </p:sp>
      <p:sp>
        <p:nvSpPr>
          <p:cNvPr id="6" name="Content Placeholder 5"/>
          <p:cNvSpPr>
            <a:spLocks noGrp="1"/>
          </p:cNvSpPr>
          <p:nvPr>
            <p:ph sz="quarter" idx="4"/>
          </p:nvPr>
        </p:nvSpPr>
        <p:spPr>
          <a:xfrm>
            <a:off x="4645027" y="1532572"/>
            <a:ext cx="3658145" cy="2963466"/>
          </a:xfrm>
        </p:spPr>
        <p:txBody>
          <a:bodyPr>
            <a:noAutofit/>
          </a:bodyPr>
          <a:lstStyle>
            <a:lvl1pPr>
              <a:defRPr sz="1300">
                <a:solidFill>
                  <a:srgbClr val="414042"/>
                </a:solidFill>
              </a:defRPr>
            </a:lvl1pPr>
            <a:lvl2pPr>
              <a:defRPr sz="1100">
                <a:solidFill>
                  <a:srgbClr val="414042"/>
                </a:solidFill>
              </a:defRPr>
            </a:lvl2pPr>
            <a:lvl3pPr>
              <a:defRPr sz="1100">
                <a:solidFill>
                  <a:srgbClr val="414042"/>
                </a:solidFill>
              </a:defRPr>
            </a:lvl3pPr>
            <a:lvl4pPr>
              <a:defRPr sz="1100">
                <a:solidFill>
                  <a:srgbClr val="414042"/>
                </a:solidFill>
              </a:defRPr>
            </a:lvl4pPr>
            <a:lvl5pPr>
              <a:defRPr sz="1100">
                <a:solidFill>
                  <a:srgbClr val="41404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931" y="-56994"/>
            <a:ext cx="7611241" cy="857250"/>
          </a:xfrm>
        </p:spPr>
        <p:txBody>
          <a:bodyPr/>
          <a:lstStyle>
            <a:lvl1pPr>
              <a:defRPr/>
            </a:lvl1pPr>
          </a:lstStyle>
          <a:p>
            <a:r>
              <a:rPr lang="en-US" dirty="0"/>
              <a:t>Header Goes Here</a:t>
            </a:r>
          </a:p>
        </p:txBody>
      </p:sp>
      <p:sp>
        <p:nvSpPr>
          <p:cNvPr id="4" name="Content Placeholder 3"/>
          <p:cNvSpPr>
            <a:spLocks noGrp="1"/>
          </p:cNvSpPr>
          <p:nvPr>
            <p:ph sz="half" idx="2"/>
          </p:nvPr>
        </p:nvSpPr>
        <p:spPr>
          <a:xfrm>
            <a:off x="691931" y="1253607"/>
            <a:ext cx="3652346" cy="2963466"/>
          </a:xfrm>
        </p:spPr>
        <p:txBody>
          <a:bodyPr>
            <a:noAutofit/>
          </a:bodyPr>
          <a:lstStyle>
            <a:lvl1pPr>
              <a:defRPr sz="1300" baseline="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253607"/>
            <a:ext cx="3658145" cy="2963466"/>
          </a:xfrm>
        </p:spPr>
        <p:txBody>
          <a:bodyPr>
            <a:noAutofit/>
          </a:bodyPr>
          <a:lstStyle>
            <a:lvl1pPr>
              <a:defRPr sz="13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85396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Goes Here</a:t>
            </a:r>
          </a:p>
        </p:txBody>
      </p:sp>
      <p:sp>
        <p:nvSpPr>
          <p:cNvPr id="3" name="Content Placeholder 2"/>
          <p:cNvSpPr>
            <a:spLocks noGrp="1"/>
          </p:cNvSpPr>
          <p:nvPr>
            <p:ph idx="1"/>
          </p:nvPr>
        </p:nvSpPr>
        <p:spPr>
          <a:xfrm>
            <a:off x="691931" y="1252198"/>
            <a:ext cx="5003828"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8" name="Text Placeholder 7"/>
          <p:cNvSpPr>
            <a:spLocks noGrp="1"/>
          </p:cNvSpPr>
          <p:nvPr>
            <p:ph type="body" sz="quarter" idx="13" hasCustomPrompt="1"/>
          </p:nvPr>
        </p:nvSpPr>
        <p:spPr>
          <a:xfrm>
            <a:off x="6319838" y="1393152"/>
            <a:ext cx="2107748" cy="430886"/>
          </a:xfrm>
        </p:spPr>
        <p:txBody>
          <a:bodyPr anchor="b" anchorCtr="0"/>
          <a:lstStyle>
            <a:lvl1pPr marL="0" indent="0">
              <a:buNone/>
              <a:defRPr b="0" cap="all" spc="100" baseline="0">
                <a:solidFill>
                  <a:srgbClr val="FFFFFF"/>
                </a:solidFill>
              </a:defRPr>
            </a:lvl1pPr>
          </a:lstStyle>
          <a:p>
            <a:pPr lvl="0"/>
            <a:r>
              <a:rPr lang="en-US" dirty="0"/>
              <a:t>Sidebar Subhead</a:t>
            </a:r>
          </a:p>
        </p:txBody>
      </p:sp>
      <p:sp>
        <p:nvSpPr>
          <p:cNvPr id="10" name="Text Placeholder 9"/>
          <p:cNvSpPr>
            <a:spLocks noGrp="1"/>
          </p:cNvSpPr>
          <p:nvPr>
            <p:ph type="body" sz="quarter" idx="14"/>
          </p:nvPr>
        </p:nvSpPr>
        <p:spPr>
          <a:xfrm>
            <a:off x="6319838" y="1954887"/>
            <a:ext cx="2108200" cy="2370810"/>
          </a:xfrm>
        </p:spPr>
        <p:txBody>
          <a:bodyPr/>
          <a:lstStyle>
            <a:lvl1pPr marL="0" indent="0">
              <a:buNone/>
              <a:defRPr sz="1100">
                <a:solidFill>
                  <a:srgbClr val="FFFFFF"/>
                </a:solidFill>
              </a:defRPr>
            </a:lvl1pPr>
            <a:lvl2pPr marL="201168" indent="0">
              <a:buNone/>
              <a:defRPr sz="1100">
                <a:solidFill>
                  <a:srgbClr val="FFFFFF"/>
                </a:solidFill>
              </a:defRPr>
            </a:lvl2pPr>
            <a:lvl3pPr marL="521208" indent="0">
              <a:buNone/>
              <a:defRPr sz="1100">
                <a:solidFill>
                  <a:srgbClr val="FFFFFF"/>
                </a:solidFill>
              </a:defRPr>
            </a:lvl3pPr>
            <a:lvl4pPr marL="795528" indent="0">
              <a:buNone/>
              <a:defRPr sz="1100">
                <a:solidFill>
                  <a:srgbClr val="FFFFFF"/>
                </a:solidFill>
              </a:defRPr>
            </a:lvl4pPr>
            <a:lvl5pPr marL="1069848" indent="0">
              <a:buNone/>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477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Goes Here</a:t>
            </a:r>
          </a:p>
        </p:txBody>
      </p:sp>
      <p:sp>
        <p:nvSpPr>
          <p:cNvPr id="3" name="Content Placeholder 2"/>
          <p:cNvSpPr>
            <a:spLocks noGrp="1"/>
          </p:cNvSpPr>
          <p:nvPr>
            <p:ph idx="1"/>
          </p:nvPr>
        </p:nvSpPr>
        <p:spPr>
          <a:xfrm>
            <a:off x="691931" y="1252198"/>
            <a:ext cx="5003828"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8" name="Text Placeholder 7"/>
          <p:cNvSpPr>
            <a:spLocks noGrp="1"/>
          </p:cNvSpPr>
          <p:nvPr>
            <p:ph type="body" sz="quarter" idx="13" hasCustomPrompt="1"/>
          </p:nvPr>
        </p:nvSpPr>
        <p:spPr>
          <a:xfrm>
            <a:off x="6319838" y="538631"/>
            <a:ext cx="2107748" cy="430886"/>
          </a:xfrm>
        </p:spPr>
        <p:txBody>
          <a:bodyPr anchor="b" anchorCtr="0"/>
          <a:lstStyle>
            <a:lvl1pPr marL="0" indent="0">
              <a:buNone/>
              <a:defRPr b="0" cap="all" spc="100" baseline="0">
                <a:solidFill>
                  <a:schemeClr val="tx1"/>
                </a:solidFill>
              </a:defRPr>
            </a:lvl1pPr>
          </a:lstStyle>
          <a:p>
            <a:pPr lvl="0"/>
            <a:r>
              <a:rPr lang="en-US" dirty="0"/>
              <a:t>Sidebar Subhead</a:t>
            </a:r>
          </a:p>
        </p:txBody>
      </p:sp>
      <p:sp>
        <p:nvSpPr>
          <p:cNvPr id="10" name="Text Placeholder 9"/>
          <p:cNvSpPr>
            <a:spLocks noGrp="1"/>
          </p:cNvSpPr>
          <p:nvPr>
            <p:ph type="body" sz="quarter" idx="14"/>
          </p:nvPr>
        </p:nvSpPr>
        <p:spPr>
          <a:xfrm>
            <a:off x="6319838" y="1100366"/>
            <a:ext cx="2108200" cy="2370810"/>
          </a:xfrm>
        </p:spPr>
        <p:txBody>
          <a:bodyPr/>
          <a:lstStyle>
            <a:lvl1pPr marL="171450" indent="-171450">
              <a:buFont typeface="Arial"/>
              <a:buChar char="•"/>
              <a:defRPr sz="1100">
                <a:solidFill>
                  <a:srgbClr val="414042"/>
                </a:solidFill>
              </a:defRPr>
            </a:lvl1pPr>
            <a:lvl2pPr marL="372618" indent="-171450">
              <a:buFont typeface="Arial"/>
              <a:buChar char="•"/>
              <a:defRPr sz="1100">
                <a:solidFill>
                  <a:srgbClr val="414042"/>
                </a:solidFill>
              </a:defRPr>
            </a:lvl2pPr>
            <a:lvl3pPr marL="692658" indent="-171450">
              <a:buFont typeface="Arial"/>
              <a:buChar char="•"/>
              <a:defRPr sz="1100">
                <a:solidFill>
                  <a:srgbClr val="414042"/>
                </a:solidFill>
              </a:defRPr>
            </a:lvl3pPr>
            <a:lvl4pPr marL="966978" indent="-171450">
              <a:buFont typeface="Arial"/>
              <a:buChar char="•"/>
              <a:defRPr sz="1100">
                <a:solidFill>
                  <a:srgbClr val="414042"/>
                </a:solidFill>
              </a:defRPr>
            </a:lvl4pPr>
            <a:lvl5pPr marL="1241298" indent="-171450">
              <a:buFont typeface="Arial"/>
              <a:buChar char="•"/>
              <a:defRPr sz="1100">
                <a:solidFill>
                  <a:srgbClr val="4140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70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ull 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
        <p:nvSpPr>
          <p:cNvPr id="9" name="Text Placeholder 8"/>
          <p:cNvSpPr>
            <a:spLocks noGrp="1"/>
          </p:cNvSpPr>
          <p:nvPr>
            <p:ph type="body" sz="quarter" idx="13" hasCustomPrompt="1"/>
          </p:nvPr>
        </p:nvSpPr>
        <p:spPr>
          <a:xfrm>
            <a:off x="718524" y="269394"/>
            <a:ext cx="6247234" cy="3840788"/>
          </a:xfrm>
        </p:spPr>
        <p:txBody>
          <a:bodyPr anchor="ctr" anchorCtr="0">
            <a:noAutofit/>
          </a:bodyPr>
          <a:lstStyle>
            <a:lvl1pPr marL="0" indent="0" algn="l">
              <a:lnSpc>
                <a:spcPts val="2200"/>
              </a:lnSpc>
              <a:spcBef>
                <a:spcPts val="1000"/>
              </a:spcBef>
              <a:buNone/>
              <a:defRPr sz="1600" b="0" spc="20">
                <a:solidFill>
                  <a:srgbClr val="FFFFFF"/>
                </a:solidFill>
              </a:defRPr>
            </a:lvl1pPr>
            <a:lvl2pPr marL="210312" indent="0" algn="ctr">
              <a:buNone/>
              <a:defRPr sz="1800" b="1"/>
            </a:lvl2pPr>
            <a:lvl3pPr marL="612648" indent="0" algn="ctr">
              <a:buNone/>
              <a:defRPr sz="1800" b="1"/>
            </a:lvl3pPr>
            <a:lvl4pPr marL="886968" indent="0" algn="ctr">
              <a:buNone/>
              <a:defRPr sz="1800" b="1"/>
            </a:lvl4pPr>
            <a:lvl5pPr marL="1161288" indent="0" algn="ctr">
              <a:buNone/>
              <a:defRPr sz="1800"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a:t>
            </a:r>
          </a:p>
        </p:txBody>
      </p:sp>
    </p:spTree>
    <p:extLst>
      <p:ext uri="{BB962C8B-B14F-4D97-AF65-F5344CB8AC3E}">
        <p14:creationId xmlns:p14="http://schemas.microsoft.com/office/powerpoint/2010/main" val="168520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Goes Here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931" y="-56994"/>
            <a:ext cx="7777655" cy="85725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91930" y="1252198"/>
            <a:ext cx="6297449"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37902" y="4709162"/>
            <a:ext cx="1218078" cy="193728"/>
          </a:xfrm>
          <a:prstGeom prst="rect">
            <a:avLst/>
          </a:prstGeom>
        </p:spPr>
        <p:txBody>
          <a:bodyPr vert="horz" lIns="0" tIns="0" rIns="0" bIns="0" rtlCol="0" anchor="b" anchorCtr="0"/>
          <a:lstStyle>
            <a:lvl1pPr algn="r">
              <a:defRPr sz="700" cap="all">
                <a:solidFill>
                  <a:srgbClr val="58595B"/>
                </a:solidFill>
              </a:defRPr>
            </a:lvl1pPr>
          </a:lstStyle>
          <a:p>
            <a:endParaRPr lang="en-US" dirty="0"/>
          </a:p>
        </p:txBody>
      </p:sp>
      <p:sp>
        <p:nvSpPr>
          <p:cNvPr id="5" name="Footer Placeholder 4"/>
          <p:cNvSpPr>
            <a:spLocks noGrp="1"/>
          </p:cNvSpPr>
          <p:nvPr>
            <p:ph type="ftr" sz="quarter" idx="3"/>
          </p:nvPr>
        </p:nvSpPr>
        <p:spPr>
          <a:xfrm>
            <a:off x="1185713" y="4709162"/>
            <a:ext cx="3680793" cy="193728"/>
          </a:xfrm>
          <a:prstGeom prst="rect">
            <a:avLst/>
          </a:prstGeom>
        </p:spPr>
        <p:txBody>
          <a:bodyPr vert="horz" lIns="0" tIns="0" rIns="0" bIns="0" rtlCol="0" anchor="b" anchorCtr="0"/>
          <a:lstStyle>
            <a:lvl1pPr algn="l">
              <a:defRPr sz="700" cap="all" spc="100">
                <a:solidFill>
                  <a:srgbClr val="414042"/>
                </a:solidFill>
              </a:defRPr>
            </a:lvl1pPr>
          </a:lstStyle>
          <a:p>
            <a:endParaRPr lang="en-US" dirty="0"/>
          </a:p>
        </p:txBody>
      </p:sp>
      <p:sp>
        <p:nvSpPr>
          <p:cNvPr id="6" name="Slide Number Placeholder 5"/>
          <p:cNvSpPr>
            <a:spLocks noGrp="1"/>
          </p:cNvSpPr>
          <p:nvPr>
            <p:ph type="sldNum" sz="quarter" idx="4"/>
          </p:nvPr>
        </p:nvSpPr>
        <p:spPr>
          <a:xfrm>
            <a:off x="7674779" y="4709162"/>
            <a:ext cx="752807" cy="193728"/>
          </a:xfrm>
          <a:prstGeom prst="rect">
            <a:avLst/>
          </a:prstGeom>
        </p:spPr>
        <p:txBody>
          <a:bodyPr vert="horz" lIns="0" tIns="0" rIns="0" bIns="0" rtlCol="0" anchor="b" anchorCtr="0"/>
          <a:lstStyle>
            <a:lvl1pPr algn="r">
              <a:defRPr sz="700" cap="all">
                <a:solidFill>
                  <a:srgbClr val="58595B"/>
                </a:solidFill>
              </a:defRPr>
            </a:lvl1pPr>
          </a:lstStyle>
          <a:p>
            <a:fld id="{2066355A-084C-D24E-9AD2-7E4FC41EA627}" type="slidenum">
              <a:rPr lang="en-US" smtClean="0"/>
              <a:pPr/>
              <a:t>‹#›</a:t>
            </a:fld>
            <a:endParaRPr lang="en-US" dirty="0"/>
          </a:p>
        </p:txBody>
      </p:sp>
    </p:spTree>
    <p:custDataLst>
      <p:tags r:id="rId15"/>
    </p:custDataLst>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3" r:id="rId2"/>
    <p:sldLayoutId id="2147493457" r:id="rId3"/>
    <p:sldLayoutId id="2147493460" r:id="rId4"/>
    <p:sldLayoutId id="2147493467" r:id="rId5"/>
    <p:sldLayoutId id="2147493476" r:id="rId6"/>
    <p:sldLayoutId id="2147493477" r:id="rId7"/>
    <p:sldLayoutId id="2147493470" r:id="rId8"/>
    <p:sldLayoutId id="2147493461" r:id="rId9"/>
    <p:sldLayoutId id="2147493462" r:id="rId10"/>
    <p:sldLayoutId id="2147493472" r:id="rId11"/>
    <p:sldLayoutId id="2147493474" r:id="rId12"/>
    <p:sldLayoutId id="2147493475" r:id="rId13"/>
  </p:sldLayoutIdLst>
  <p:hf hdr="0" ftr="0" dt="0"/>
  <p:txStyles>
    <p:titleStyle>
      <a:lvl1pPr algn="l" defTabSz="457200" rtl="0" eaLnBrk="1" latinLnBrk="0" hangingPunct="1">
        <a:spcBef>
          <a:spcPct val="0"/>
        </a:spcBef>
        <a:buNone/>
        <a:defRPr sz="2200" kern="1200">
          <a:solidFill>
            <a:srgbClr val="414042"/>
          </a:solidFill>
          <a:latin typeface="+mj-lt"/>
          <a:ea typeface="+mj-ea"/>
          <a:cs typeface="+mj-cs"/>
        </a:defRPr>
      </a:lvl1pPr>
    </p:titleStyle>
    <p:bodyStyle>
      <a:lvl1pPr marL="164592" indent="-164592" algn="l" defTabSz="457200" rtl="0" eaLnBrk="1" latinLnBrk="0" hangingPunct="1">
        <a:lnSpc>
          <a:spcPts val="1900"/>
        </a:lnSpc>
        <a:spcBef>
          <a:spcPts val="400"/>
        </a:spcBef>
        <a:buFont typeface="Arial"/>
        <a:buChar char="•"/>
        <a:defRPr sz="1300" kern="1200">
          <a:solidFill>
            <a:schemeClr val="tx1"/>
          </a:solidFill>
          <a:latin typeface="+mn-lt"/>
          <a:ea typeface="+mn-ea"/>
          <a:cs typeface="+mn-cs"/>
        </a:defRPr>
      </a:lvl1pPr>
      <a:lvl2pPr marL="365760" indent="-164592" algn="l" defTabSz="457200" rtl="0" eaLnBrk="1" latinLnBrk="0" hangingPunct="1">
        <a:lnSpc>
          <a:spcPts val="1600"/>
        </a:lnSpc>
        <a:spcBef>
          <a:spcPts val="200"/>
        </a:spcBef>
        <a:buFont typeface="Arial"/>
        <a:buChar char="–"/>
        <a:defRPr sz="1100" kern="1200">
          <a:solidFill>
            <a:schemeClr val="tx1"/>
          </a:solidFill>
          <a:latin typeface="+mn-lt"/>
          <a:ea typeface="+mn-ea"/>
          <a:cs typeface="+mn-cs"/>
        </a:defRPr>
      </a:lvl2pPr>
      <a:lvl3pPr marL="685800" indent="-164592" algn="l" defTabSz="457200" rtl="0" eaLnBrk="1" latinLnBrk="0" hangingPunct="1">
        <a:lnSpc>
          <a:spcPts val="1600"/>
        </a:lnSpc>
        <a:spcBef>
          <a:spcPts val="200"/>
        </a:spcBef>
        <a:buFont typeface="Arial"/>
        <a:buChar char="•"/>
        <a:defRPr sz="1100" kern="1200">
          <a:solidFill>
            <a:schemeClr val="tx1"/>
          </a:solidFill>
          <a:latin typeface="+mn-lt"/>
          <a:ea typeface="+mn-ea"/>
          <a:cs typeface="+mn-cs"/>
        </a:defRPr>
      </a:lvl3pPr>
      <a:lvl4pPr marL="960120" indent="-164592" algn="l" defTabSz="457200" rtl="0" eaLnBrk="1" latinLnBrk="0" hangingPunct="1">
        <a:lnSpc>
          <a:spcPts val="1600"/>
        </a:lnSpc>
        <a:spcBef>
          <a:spcPts val="200"/>
        </a:spcBef>
        <a:buFont typeface="Arial"/>
        <a:buChar char="–"/>
        <a:defRPr sz="1100" kern="1200">
          <a:solidFill>
            <a:schemeClr val="tx1"/>
          </a:solidFill>
          <a:latin typeface="+mn-lt"/>
          <a:ea typeface="+mn-ea"/>
          <a:cs typeface="+mn-cs"/>
        </a:defRPr>
      </a:lvl4pPr>
      <a:lvl5pPr marL="1234440" indent="-164592" algn="l" defTabSz="457200" rtl="0" eaLnBrk="1" latinLnBrk="0" hangingPunct="1">
        <a:lnSpc>
          <a:spcPts val="1600"/>
        </a:lnSpc>
        <a:spcBef>
          <a:spcPts val="2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1.w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2.xml"/><Relationship Id="rId5" Type="http://schemas.openxmlformats.org/officeDocument/2006/relationships/image" Target="../media/image15.jpeg"/><Relationship Id="rId4" Type="http://schemas.openxmlformats.org/officeDocument/2006/relationships/hyperlink" Target="mailto:contact@questforum.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1360" y="1733169"/>
            <a:ext cx="6398840" cy="1102519"/>
          </a:xfrm>
        </p:spPr>
        <p:txBody>
          <a:bodyPr/>
          <a:lstStyle/>
          <a:p>
            <a:r>
              <a:rPr lang="en-US" dirty="0"/>
              <a:t>Data Submission Receipt Advisories</a:t>
            </a:r>
            <a:br>
              <a:rPr lang="en-US" dirty="0"/>
            </a:br>
            <a:r>
              <a:rPr lang="en-US" dirty="0"/>
              <a:t>(Warnings)</a:t>
            </a:r>
          </a:p>
        </p:txBody>
      </p:sp>
      <p:pic>
        <p:nvPicPr>
          <p:cNvPr id="6" name="Picture 5" descr="A picture containing drawing&#10;&#10;Description automatically generated">
            <a:extLst>
              <a:ext uri="{FF2B5EF4-FFF2-40B4-BE49-F238E27FC236}">
                <a16:creationId xmlns:a16="http://schemas.microsoft.com/office/drawing/2014/main" id="{7182C086-249C-47DA-AC63-249D92CFFA96}"/>
              </a:ext>
            </a:extLst>
          </p:cNvPr>
          <p:cNvPicPr>
            <a:picLocks noChangeAspect="1"/>
          </p:cNvPicPr>
          <p:nvPr/>
        </p:nvPicPr>
        <p:blipFill>
          <a:blip r:embed="rId3"/>
          <a:stretch>
            <a:fillRect/>
          </a:stretch>
        </p:blipFill>
        <p:spPr>
          <a:xfrm>
            <a:off x="815932" y="385244"/>
            <a:ext cx="4831080" cy="829056"/>
          </a:xfrm>
          <a:prstGeom prst="rect">
            <a:avLst/>
          </a:prstGeom>
        </p:spPr>
      </p:pic>
      <p:sp>
        <p:nvSpPr>
          <p:cNvPr id="12" name="Text Placeholder 11">
            <a:extLst>
              <a:ext uri="{FF2B5EF4-FFF2-40B4-BE49-F238E27FC236}">
                <a16:creationId xmlns:a16="http://schemas.microsoft.com/office/drawing/2014/main" id="{5BDEC1A4-5064-4FDD-8D01-DE7DAEA21B04}"/>
              </a:ext>
            </a:extLst>
          </p:cNvPr>
          <p:cNvSpPr>
            <a:spLocks noGrp="1"/>
          </p:cNvSpPr>
          <p:nvPr>
            <p:ph type="body" sz="quarter" idx="11"/>
          </p:nvPr>
        </p:nvSpPr>
        <p:spPr/>
        <p:txBody>
          <a:bodyPr/>
          <a:lstStyle/>
          <a:p>
            <a:r>
              <a:rPr lang="en-US" dirty="0"/>
              <a:t> Revision 5.0</a:t>
            </a:r>
          </a:p>
        </p:txBody>
      </p:sp>
    </p:spTree>
    <p:custDataLst>
      <p:tags r:id="rId1"/>
    </p:custDataLst>
    <p:extLst>
      <p:ext uri="{BB962C8B-B14F-4D97-AF65-F5344CB8AC3E}">
        <p14:creationId xmlns:p14="http://schemas.microsoft.com/office/powerpoint/2010/main" val="418446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1350"/>
              <a:t>How to validate product category and scope - review</a:t>
            </a:r>
          </a:p>
        </p:txBody>
      </p:sp>
      <p:sp>
        <p:nvSpPr>
          <p:cNvPr id="25603" name="Rectangle 3"/>
          <p:cNvSpPr>
            <a:spLocks noGrp="1" noChangeArrowheads="1"/>
          </p:cNvSpPr>
          <p:nvPr>
            <p:ph type="body" idx="1"/>
          </p:nvPr>
        </p:nvSpPr>
        <p:spPr>
          <a:xfrm>
            <a:off x="691930" y="716416"/>
            <a:ext cx="8116313" cy="3394472"/>
          </a:xfrm>
        </p:spPr>
        <p:txBody>
          <a:bodyPr/>
          <a:lstStyle/>
          <a:p>
            <a:pPr marL="0" indent="0">
              <a:buNone/>
            </a:pPr>
            <a:r>
              <a:rPr lang="en-US" altLang="en-US" sz="1000" dirty="0"/>
              <a:t>Begin detailed auditing of the Organization’s TL 9000 measurements processes by validating its product category (or categories) against its Scope of Registration.</a:t>
            </a:r>
          </a:p>
          <a:p>
            <a:pPr lvl="1" eaLnBrk="1" hangingPunct="1"/>
            <a:r>
              <a:rPr lang="en-US" altLang="en-US" sz="1000" dirty="0">
                <a:ea typeface="ＭＳ Ｐゴシック" panose="020B0600070205080204" pitchFamily="34" charset="-128"/>
              </a:rPr>
              <a:t>Are all products and services produced within the scope of registration identified ?</a:t>
            </a:r>
          </a:p>
          <a:p>
            <a:pPr lvl="1" eaLnBrk="1" hangingPunct="1"/>
            <a:r>
              <a:rPr lang="en-US" altLang="en-US" sz="1000" dirty="0">
                <a:ea typeface="ＭＳ Ｐゴシック" panose="020B0600070205080204" pitchFamily="34" charset="-128"/>
              </a:rPr>
              <a:t>Are they mapped into the correct product categories?</a:t>
            </a:r>
          </a:p>
          <a:p>
            <a:pPr lvl="1" eaLnBrk="1" hangingPunct="1"/>
            <a:r>
              <a:rPr lang="en-US" altLang="en-US" sz="1000" dirty="0">
                <a:ea typeface="ＭＳ Ｐゴシック" panose="020B0600070205080204" pitchFamily="34" charset="-128"/>
              </a:rPr>
              <a:t>Does the organization, truly understand the product category descriptions? If not, double check with a subject matter expert. </a:t>
            </a:r>
          </a:p>
          <a:p>
            <a:pPr lvl="1" eaLnBrk="1" hangingPunct="1"/>
            <a:r>
              <a:rPr lang="en-US" altLang="en-US" sz="1000" dirty="0">
                <a:ea typeface="ＭＳ Ｐゴシック" panose="020B0600070205080204" pitchFamily="34" charset="-128"/>
              </a:rPr>
              <a:t>Where more than one product category might apply, has the organization chosen the category which is of primary concern to customers?</a:t>
            </a:r>
          </a:p>
          <a:p>
            <a:pPr lvl="1" eaLnBrk="1" hangingPunct="1"/>
            <a:r>
              <a:rPr lang="en-US" altLang="en-US" sz="1000" dirty="0">
                <a:ea typeface="ＭＳ Ｐゴシック" panose="020B0600070205080204" pitchFamily="34" charset="-128"/>
              </a:rPr>
              <a:t>Have the Hardware, Software and Service specializations been correctly identified?</a:t>
            </a:r>
          </a:p>
          <a:p>
            <a:pPr lvl="1" eaLnBrk="1" hangingPunct="1"/>
            <a:r>
              <a:rPr lang="en-US" altLang="en-US" sz="1000" dirty="0">
                <a:ea typeface="ＭＳ Ｐゴシック" panose="020B0600070205080204" pitchFamily="34" charset="-128"/>
              </a:rPr>
              <a:t>If software or services are excluded, yet part of the product, is the exclusion clear to customers from the wording of the scope of registration?</a:t>
            </a:r>
          </a:p>
          <a:p>
            <a:pPr lvl="1" eaLnBrk="1" hangingPunct="1"/>
            <a:r>
              <a:rPr lang="en-US" altLang="en-US" sz="1000" dirty="0">
                <a:ea typeface="ＭＳ Ｐゴシック" panose="020B0600070205080204" pitchFamily="34" charset="-128"/>
              </a:rPr>
              <a:t>For each product category:</a:t>
            </a:r>
          </a:p>
          <a:p>
            <a:pPr marL="558404" lvl="2" indent="-136922"/>
            <a:r>
              <a:rPr lang="en-US" altLang="en-US" sz="1000" dirty="0">
                <a:ea typeface="ＭＳ Ｐゴシック" panose="020B0600070205080204" pitchFamily="34" charset="-128"/>
              </a:rPr>
              <a:t>Do the measurements reported include all products which fall within the category? (Aside from new products less than 6 months after GA.)</a:t>
            </a:r>
          </a:p>
          <a:p>
            <a:pPr marL="558404" lvl="2" indent="-136922"/>
            <a:r>
              <a:rPr lang="en-US" altLang="en-US" sz="1000" dirty="0">
                <a:ea typeface="ＭＳ Ｐゴシック" panose="020B0600070205080204" pitchFamily="34" charset="-128"/>
              </a:rPr>
              <a:t>Is the customer base for measurements reporting established? The customer base will change over time: reporting must be consistent and systematic, with the customer base selected on criteria which include willingness to supply data, and which </a:t>
            </a:r>
            <a:r>
              <a:rPr lang="en-US" altLang="en-US" sz="1000" u="sng" dirty="0">
                <a:ea typeface="ＭＳ Ｐゴシック" panose="020B0600070205080204" pitchFamily="34" charset="-128"/>
              </a:rPr>
              <a:t>exclude</a:t>
            </a:r>
            <a:r>
              <a:rPr lang="en-US" altLang="en-US" sz="1000" dirty="0">
                <a:ea typeface="ＭＳ Ｐゴシック" panose="020B0600070205080204" pitchFamily="34" charset="-128"/>
              </a:rPr>
              <a:t> consideration of the data (results) themselves.</a:t>
            </a:r>
          </a:p>
          <a:p>
            <a:pPr lvl="1" eaLnBrk="1" hangingPunct="1"/>
            <a:r>
              <a:rPr lang="en-US" altLang="en-US" sz="1000" dirty="0">
                <a:ea typeface="ＭＳ Ｐゴシック" panose="020B0600070205080204" pitchFamily="34" charset="-128"/>
              </a:rPr>
              <a:t>Further information on the correct selection of a product category may be found in the document “Product Category Selection and Validation Guidelines” available on the tl9000.org web site.</a:t>
            </a:r>
          </a:p>
          <a:p>
            <a:pPr lvl="1" eaLnBrk="1" hangingPunct="1"/>
            <a:endParaRPr lang="en-US" altLang="en-US" sz="1000" dirty="0">
              <a:ea typeface="ＭＳ Ｐゴシック" panose="020B0600070205080204" pitchFamily="34" charset="-128"/>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1314450" y="0"/>
            <a:ext cx="6172200" cy="857250"/>
          </a:xfrm>
        </p:spPr>
        <p:txBody>
          <a:bodyPr/>
          <a:lstStyle/>
          <a:p>
            <a:pPr eaLnBrk="1" hangingPunct="1"/>
            <a:r>
              <a:rPr lang="en-US" altLang="en-US" sz="1500"/>
              <a:t>Example of a Data Submission Receipt</a:t>
            </a:r>
          </a:p>
        </p:txBody>
      </p:sp>
      <p:graphicFrame>
        <p:nvGraphicFramePr>
          <p:cNvPr id="27650" name="Object 7"/>
          <p:cNvGraphicFramePr>
            <a:graphicFrameLocks noChangeAspect="1"/>
          </p:cNvGraphicFramePr>
          <p:nvPr>
            <p:extLst>
              <p:ext uri="{D42A27DB-BD31-4B8C-83A1-F6EECF244321}">
                <p14:modId xmlns:p14="http://schemas.microsoft.com/office/powerpoint/2010/main" val="732622418"/>
              </p:ext>
            </p:extLst>
          </p:nvPr>
        </p:nvGraphicFramePr>
        <p:xfrm>
          <a:off x="1457325" y="958850"/>
          <a:ext cx="6450805" cy="3463131"/>
        </p:xfrm>
        <a:graphic>
          <a:graphicData uri="http://schemas.openxmlformats.org/presentationml/2006/ole">
            <mc:AlternateContent xmlns:mc="http://schemas.openxmlformats.org/markup-compatibility/2006">
              <mc:Choice xmlns:v="urn:schemas-microsoft-com:vml" Requires="v">
                <p:oleObj name="Document" r:id="rId4" imgW="6692760" imgH="4299120" progId="Word.Document.12">
                  <p:embed/>
                </p:oleObj>
              </mc:Choice>
              <mc:Fallback>
                <p:oleObj name="Document" r:id="rId4" imgW="6692760" imgH="4299120" progId="Word.Document.12">
                  <p:embed/>
                  <p:pic>
                    <p:nvPicPr>
                      <p:cNvPr id="27650" name="Object 7"/>
                      <p:cNvPicPr>
                        <a:picLocks noChangeAspect="1" noChangeArrowheads="1"/>
                      </p:cNvPicPr>
                      <p:nvPr/>
                    </p:nvPicPr>
                    <p:blipFill>
                      <a:blip r:embed="rId5"/>
                      <a:srcRect/>
                      <a:stretch>
                        <a:fillRect/>
                      </a:stretch>
                    </p:blipFill>
                    <p:spPr bwMode="auto">
                      <a:xfrm>
                        <a:off x="1457325" y="958850"/>
                        <a:ext cx="6450805" cy="3463131"/>
                      </a:xfrm>
                      <a:prstGeom prst="rect">
                        <a:avLst/>
                      </a:prstGeom>
                      <a:noFill/>
                      <a:ln>
                        <a:noFill/>
                      </a:ln>
                      <a:effectLst/>
                    </p:spPr>
                  </p:pic>
                </p:oleObj>
              </mc:Fallback>
            </mc:AlternateContent>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Items to evaluate on a DSR</a:t>
            </a:r>
          </a:p>
        </p:txBody>
      </p:sp>
      <p:sp>
        <p:nvSpPr>
          <p:cNvPr id="14339" name="Content Placeholder 2"/>
          <p:cNvSpPr>
            <a:spLocks noGrp="1"/>
          </p:cNvSpPr>
          <p:nvPr>
            <p:ph idx="1"/>
          </p:nvPr>
        </p:nvSpPr>
        <p:spPr>
          <a:xfrm>
            <a:off x="757238" y="616404"/>
            <a:ext cx="6286499" cy="3394472"/>
          </a:xfrm>
          <a:solidFill>
            <a:schemeClr val="bg1"/>
          </a:solidFill>
        </p:spPr>
        <p:txBody>
          <a:bodyPr/>
          <a:lstStyle/>
          <a:p>
            <a:pPr marL="0" indent="0">
              <a:buNone/>
            </a:pPr>
            <a:r>
              <a:rPr lang="en-US" altLang="en-US" sz="1100" dirty="0"/>
              <a:t>It is important that the CB auditor evaluate DSRs for each product category that the organization is registered for.  While sampling is considered an acceptable practice, looking at all the DSRs for data submitted since the last audit will not take the CB auditor much time and it will give a more complete picture of the effectiveness of the data submission process.</a:t>
            </a:r>
          </a:p>
          <a:p>
            <a:pPr marL="0" indent="0">
              <a:buNone/>
            </a:pPr>
            <a:r>
              <a:rPr lang="en-US" altLang="en-US" sz="1100" dirty="0"/>
              <a:t>Most organizations are certified to TL 9000 in only one or two product categories, hence looking at all the DSRs for the previous 6 months would require the review of 6-12 records, which is a small  sample for evaluating most processes.</a:t>
            </a:r>
          </a:p>
          <a:p>
            <a:pPr marL="0" indent="0">
              <a:buNone/>
            </a:pPr>
            <a:r>
              <a:rPr lang="en-US" altLang="en-US" sz="1100" dirty="0"/>
              <a:t>	Look at:				Look for:</a:t>
            </a:r>
          </a:p>
          <a:p>
            <a:pPr marL="770335" lvl="4" indent="-171450">
              <a:buFont typeface="GoudyOlSt BT" charset="0"/>
              <a:buAutoNum type="arabicPeriod"/>
            </a:pPr>
            <a:r>
              <a:rPr lang="en-US" altLang="en-US" dirty="0">
                <a:ea typeface="ＭＳ Ｐゴシック" panose="020B0600070205080204" pitchFamily="34" charset="-128"/>
              </a:rPr>
              <a:t>Product Category		Match to the certificate of Registration</a:t>
            </a:r>
          </a:p>
          <a:p>
            <a:pPr marL="770335" lvl="4" indent="-171450">
              <a:buFont typeface="GoudyOlSt BT" charset="0"/>
              <a:buAutoNum type="arabicPeriod"/>
            </a:pPr>
            <a:r>
              <a:rPr lang="en-US" altLang="en-US" dirty="0">
                <a:ea typeface="ＭＳ Ｐゴシック" panose="020B0600070205080204" pitchFamily="34" charset="-128"/>
              </a:rPr>
              <a:t>Product Category Table		Current at the time of submission</a:t>
            </a:r>
          </a:p>
          <a:p>
            <a:pPr marL="770335" lvl="4" indent="-171450">
              <a:buFont typeface="GoudyOlSt BT" charset="0"/>
              <a:buAutoNum type="arabicPeriod"/>
            </a:pPr>
            <a:r>
              <a:rPr lang="en-US" altLang="en-US" dirty="0">
                <a:ea typeface="ＭＳ Ｐゴシック" panose="020B0600070205080204" pitchFamily="34" charset="-128"/>
              </a:rPr>
              <a:t>Date of Submission		On time submission</a:t>
            </a:r>
          </a:p>
          <a:p>
            <a:pPr marL="770335" lvl="4" indent="-171450">
              <a:buFont typeface="GoudyOlSt BT" charset="0"/>
              <a:buAutoNum type="arabicPeriod"/>
            </a:pPr>
            <a:r>
              <a:rPr lang="en-US" altLang="en-US" dirty="0">
                <a:ea typeface="ＭＳ Ｐゴシック" panose="020B0600070205080204" pitchFamily="34" charset="-128"/>
              </a:rPr>
              <a:t>Exempted Measurements	Reasonable rational for exemption</a:t>
            </a:r>
          </a:p>
          <a:p>
            <a:pPr marL="770335" lvl="4" indent="-171450">
              <a:buFont typeface="GoudyOlSt BT" charset="0"/>
              <a:buAutoNum type="arabicPeriod"/>
            </a:pPr>
            <a:r>
              <a:rPr lang="en-US" altLang="en-US" dirty="0">
                <a:ea typeface="ＭＳ Ｐゴシック" panose="020B0600070205080204" pitchFamily="34" charset="-128"/>
              </a:rPr>
              <a:t>Submission Status		Pass</a:t>
            </a:r>
          </a:p>
          <a:p>
            <a:pPr marL="770335" lvl="4" indent="-171450">
              <a:buFont typeface="GoudyOlSt BT" charset="0"/>
              <a:buAutoNum type="arabicPeriod"/>
            </a:pPr>
            <a:r>
              <a:rPr lang="en-US" altLang="en-US" dirty="0">
                <a:ea typeface="ＭＳ Ｐゴシック" panose="020B0600070205080204" pitchFamily="34" charset="-128"/>
              </a:rPr>
              <a:t>Advisories			Investigation, RCA, Data Resubmission if necessary</a:t>
            </a:r>
          </a:p>
          <a:p>
            <a:pPr marL="336947" lvl="2" indent="-171450">
              <a:buNone/>
            </a:pPr>
            <a:endParaRPr lang="en-US" altLang="en-US" dirty="0">
              <a:ea typeface="ＭＳ Ｐゴシック" panose="020B0600070205080204" pitchFamily="34" charset="-128"/>
            </a:endParaRPr>
          </a:p>
          <a:p>
            <a:pPr marL="176213" lvl="1" indent="-171450">
              <a:buNone/>
            </a:pPr>
            <a:r>
              <a:rPr lang="en-US" altLang="en-US" dirty="0">
                <a:ea typeface="ＭＳ Ｐゴシック" panose="020B0600070205080204" pitchFamily="34" charset="-128"/>
              </a:rPr>
              <a:t>Not finding the expected results is reason for further investigation and possible non-conformity.</a:t>
            </a:r>
          </a:p>
          <a:p>
            <a:pPr marL="770335" lvl="4" indent="-171450">
              <a:buFont typeface="GoudyOlSt BT" charset="0"/>
              <a:buAutoNum type="arabicPeriod"/>
            </a:pPr>
            <a:endParaRPr lang="en-US" altLang="en-US" dirty="0">
              <a:ea typeface="ＭＳ Ｐゴシック" panose="020B0600070205080204" pitchFamily="34" charset="-128"/>
            </a:endParaRPr>
          </a:p>
          <a:p>
            <a:pPr marL="770335" lvl="4" indent="-171450">
              <a:buFont typeface="GoudyOlSt BT" charset="0"/>
              <a:buAutoNum type="arabicPeriod"/>
            </a:pPr>
            <a:endParaRPr lang="en-US" altLang="en-US" dirty="0">
              <a:ea typeface="ＭＳ Ｐゴシック" panose="020B0600070205080204" pitchFamily="34" charset="-128"/>
            </a:endParaRPr>
          </a:p>
          <a:p>
            <a:pPr marL="0" indent="0"/>
            <a:endParaRPr lang="en-US" altLang="en-US" sz="1100" dirty="0"/>
          </a:p>
          <a:p>
            <a:pPr marL="0" indent="0"/>
            <a:endParaRPr lang="en-US" altLang="en-US" sz="1100" dirty="0"/>
          </a:p>
          <a:p>
            <a:pPr marL="0" indent="0"/>
            <a:endParaRPr lang="en-US" altLang="en-US" sz="1100" dirty="0"/>
          </a:p>
          <a:p>
            <a:pPr marL="0" indent="0"/>
            <a:endParaRPr lang="en-US" altLang="en-US" sz="1100" dirty="0"/>
          </a:p>
          <a:p>
            <a:pPr marL="0" indent="0"/>
            <a:endParaRPr lang="en-US" altLang="en-US" sz="1100" dirty="0"/>
          </a:p>
          <a:p>
            <a:pPr marL="0" indent="0"/>
            <a:endParaRPr lang="en-US" altLang="en-US" sz="1100" dirty="0"/>
          </a:p>
        </p:txBody>
      </p:sp>
      <p:pic>
        <p:nvPicPr>
          <p:cNvPr id="29700" name="Picture 8" descr="C:\Users\Dave Sanicola\AppData\Local\Microsoft\Windows\Temporary Internet Files\Content.IE5\RC1U4BUU\MPj0439540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087" y="2040136"/>
            <a:ext cx="1604963" cy="111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00200" y="228600"/>
            <a:ext cx="6197204" cy="228600"/>
          </a:xfrm>
        </p:spPr>
        <p:txBody>
          <a:bodyPr/>
          <a:lstStyle/>
          <a:p>
            <a:pPr eaLnBrk="1" hangingPunct="1"/>
            <a:r>
              <a:rPr lang="en-US" altLang="en-US"/>
              <a:t>Measurements Advisories (page 1)</a:t>
            </a:r>
          </a:p>
        </p:txBody>
      </p:sp>
      <p:sp>
        <p:nvSpPr>
          <p:cNvPr id="31747" name="Content Placeholder 2"/>
          <p:cNvSpPr>
            <a:spLocks noGrp="1"/>
          </p:cNvSpPr>
          <p:nvPr>
            <p:ph idx="1"/>
          </p:nvPr>
        </p:nvSpPr>
        <p:spPr>
          <a:xfrm>
            <a:off x="1421606" y="875110"/>
            <a:ext cx="7029450" cy="3474244"/>
          </a:xfrm>
        </p:spPr>
        <p:txBody>
          <a:bodyPr/>
          <a:lstStyle/>
          <a:p>
            <a:pPr marL="0" indent="0">
              <a:buNone/>
            </a:pPr>
            <a:r>
              <a:rPr lang="en-US" altLang="en-US" sz="1100" dirty="0"/>
              <a:t>TIA QuEST Forum strives to continually improve the value of the data provided through TL 9000 Performance Data Reports, which include industry statistic trends (Industry Average, Monthly Average, Best-in-Class, Worst-in-Class) as applicable for each product category and TL 9000 measurement.   The more accurate and complete the data, the more useful it is to TL 9000 certified organizations and TIA QuEST Forum members. </a:t>
            </a:r>
          </a:p>
          <a:p>
            <a:pPr marL="0" indent="0">
              <a:buNone/>
            </a:pPr>
            <a:r>
              <a:rPr lang="en-US" altLang="en-US" sz="1100" dirty="0"/>
              <a:t> A TIA QuEST Forum initiative to further enhance data entry checking to identify and correct potential data errors before inclusion in the Measurements Repository System maintained by The University of Texas at Dallas, was completed in 2009.  The result of this initiative was an “Advisory” software application that notifies TL 9000 data submitters with “advisories” indicating a potential data integrity issue that should be investigated.  The existence of an advisory does not prevent the data from being successfully submitted.  However, Organizations are expected to review any advisories identified and verify integrity of the submitted data.  If errors are found, the Organization’s data is required to be corrected and resubmitted.  Also, during registration and surveillance audits, the Certification Body will be expected to follow-up with the organization to ensure data integrity, as appropriate, for any measurement flagged with an advisory. </a:t>
            </a:r>
          </a:p>
          <a:p>
            <a:pPr marL="0" indent="0">
              <a:buNone/>
            </a:pPr>
            <a:r>
              <a:rPr lang="en-US" altLang="en-US" sz="1100" dirty="0"/>
              <a:t> </a:t>
            </a:r>
            <a:endParaRPr lang="en-US" altLang="en-US" sz="1100" b="1"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0200" y="228600"/>
            <a:ext cx="6163866" cy="228600"/>
          </a:xfrm>
        </p:spPr>
        <p:txBody>
          <a:bodyPr/>
          <a:lstStyle/>
          <a:p>
            <a:pPr eaLnBrk="1" hangingPunct="1"/>
            <a:r>
              <a:rPr lang="en-US" altLang="en-US"/>
              <a:t>Measurements Advisories (page 2)</a:t>
            </a:r>
          </a:p>
        </p:txBody>
      </p:sp>
      <p:sp>
        <p:nvSpPr>
          <p:cNvPr id="33795" name="Content Placeholder 2"/>
          <p:cNvSpPr>
            <a:spLocks noGrp="1"/>
          </p:cNvSpPr>
          <p:nvPr>
            <p:ph idx="1"/>
          </p:nvPr>
        </p:nvSpPr>
        <p:spPr>
          <a:xfrm>
            <a:off x="1457325" y="635794"/>
            <a:ext cx="6686550" cy="3474244"/>
          </a:xfrm>
        </p:spPr>
        <p:txBody>
          <a:bodyPr/>
          <a:lstStyle/>
          <a:p>
            <a:pPr marL="0" indent="0">
              <a:buNone/>
            </a:pPr>
            <a:r>
              <a:rPr lang="en-US" altLang="en-US" sz="1100" dirty="0"/>
              <a:t> The “Advisory” checks look at data across measurements within submissions and across submissions over time to better validate the integrity of the organization’s submission.  Advisories will be highlighted on the summary status of Data Submission Receipts (DSRs). Each advisory is assigned an integer identifier and is briefly described at the end of the DSR. Some advisories may be common to all measurements , while others may apply to certain measurements.  After investigation of a potential problem indicated by an advisory, it is very possible that the organization may find the data is indeed correct and no resubmission is required. For example, when multiple measurements in the same submission have the same Normalization Unit (NU) defined in Table A-3 of the Product Category Table, if the measurement submission includes differing values for the denominators (i.e., NU’s) for those measurements, an advisory will be generated. However, this difference may be legitimate (e.g., for NPR and SONE where in a particular product category customers don’t report outage data but do report problems).  In cases where advisory investigation does identify a problem, the organization will correct it, resubmit and maintain records of this process for review in registration and surveillance audits.</a:t>
            </a:r>
          </a:p>
          <a:p>
            <a:pPr marL="0" indent="0">
              <a:buNone/>
            </a:pPr>
            <a:r>
              <a:rPr lang="en-US" altLang="en-US" sz="1100" dirty="0"/>
              <a:t>More detailed information on the Advisories can be found in the paper referenced on page:</a:t>
            </a:r>
          </a:p>
          <a:p>
            <a:pPr marL="0" indent="0">
              <a:buNone/>
            </a:pPr>
            <a:endParaRPr lang="en-US" altLang="en-US" sz="1100" dirty="0"/>
          </a:p>
          <a:p>
            <a:pPr marL="0" indent="0" algn="ctr">
              <a:buNone/>
            </a:pPr>
            <a:r>
              <a:rPr lang="en-US" altLang="en-US" sz="1100" dirty="0"/>
              <a:t> http://tl9000.org/alerts/data_submissions.html </a:t>
            </a:r>
          </a:p>
          <a:p>
            <a:pPr eaLnBrk="1" hangingPunct="1"/>
            <a:endParaRPr lang="en-US" altLang="en-US" sz="1100"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a:t>The Advisory software Application</a:t>
            </a:r>
          </a:p>
        </p:txBody>
      </p:sp>
      <p:sp>
        <p:nvSpPr>
          <p:cNvPr id="35843" name="Content Placeholder 2"/>
          <p:cNvSpPr>
            <a:spLocks noGrp="1"/>
          </p:cNvSpPr>
          <p:nvPr>
            <p:ph idx="1"/>
          </p:nvPr>
        </p:nvSpPr>
        <p:spPr>
          <a:xfrm>
            <a:off x="741937" y="623548"/>
            <a:ext cx="7344788" cy="3394472"/>
          </a:xfrm>
        </p:spPr>
        <p:txBody>
          <a:bodyPr/>
          <a:lstStyle/>
          <a:p>
            <a:pPr marL="0" indent="0">
              <a:buNone/>
            </a:pPr>
            <a:r>
              <a:rPr lang="en-US" altLang="en-US" sz="1400" b="1" u="sng" dirty="0"/>
              <a:t>Overview</a:t>
            </a:r>
          </a:p>
          <a:p>
            <a:pPr marL="0" indent="0">
              <a:buNone/>
            </a:pPr>
            <a:r>
              <a:rPr lang="en-US" altLang="en-US" dirty="0"/>
              <a:t>The Advisory software application is managed by the TL 9000 Administrator under the direction of TIA QuEST Forum Measurements SMEs.  The objective of the application is to assist in ensuring the integrity of TIA QuEST Forum Performance Data.  It does so by indicating advisories against a particular measurement  and making an indication on the DSR, which looks something like this:</a:t>
            </a:r>
          </a:p>
          <a:p>
            <a:pPr marL="0" indent="0">
              <a:buNone/>
            </a:pPr>
            <a:endParaRPr lang="en-US" altLang="en-US" dirty="0"/>
          </a:p>
          <a:p>
            <a:pPr marL="0" indent="0">
              <a:buNone/>
            </a:pPr>
            <a:r>
              <a:rPr lang="en-US" altLang="en-US" dirty="0"/>
              <a:t>		 NEOep Ok, </a:t>
            </a:r>
            <a:r>
              <a:rPr lang="en-US" altLang="en-US" b="1" dirty="0"/>
              <a:t>Ok- Advisory #11</a:t>
            </a:r>
          </a:p>
          <a:p>
            <a:pPr marL="0" indent="0">
              <a:buNone/>
            </a:pPr>
            <a:endParaRPr lang="en-US" altLang="en-US" dirty="0"/>
          </a:p>
          <a:p>
            <a:pPr marL="0" indent="0">
              <a:buNone/>
            </a:pPr>
            <a:r>
              <a:rPr lang="en-US" altLang="en-US" dirty="0"/>
              <a:t>Each advisory indicates a situation in the submitted data that may or may not be correct. The advisories flag submitted data for a specific measurement that will need to be investigated.  If in error, it will need to be corrected and resubmitted.  For example, Advisory #11 says “ the data submitted was 80% of the lowest value submitted in the last 11 months” for that specific measurement, indicating either that the data submitted was in error or that there has been some real cause for significant change in the data .  A complete list of the DSR advisories and their meaning is included later in this presentation.</a:t>
            </a:r>
          </a:p>
          <a:p>
            <a:pPr marL="0" indent="0"/>
            <a:endParaRPr lang="en-US"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2"/>
          </p:nvPr>
        </p:nvSpPr>
        <p:spPr>
          <a:xfrm>
            <a:off x="691931" y="1090017"/>
            <a:ext cx="8030588" cy="2963466"/>
          </a:xfrm>
        </p:spPr>
        <p:txBody>
          <a:bodyPr/>
          <a:lstStyle/>
          <a:p>
            <a:pPr marL="0" indent="0">
              <a:lnSpc>
                <a:spcPct val="150000"/>
              </a:lnSpc>
              <a:buNone/>
            </a:pPr>
            <a:r>
              <a:rPr lang="en-US" altLang="en-US" sz="1400" b="1" u="sng" dirty="0"/>
              <a:t>Advisory # 1 </a:t>
            </a:r>
            <a:r>
              <a:rPr lang="en-US" altLang="en-US" sz="1400" dirty="0"/>
              <a:t>- The calculated Measurement over the smoothed period is perfect – </a:t>
            </a:r>
            <a:r>
              <a:rPr lang="en-US" altLang="en-US" sz="1400" dirty="0">
                <a:solidFill>
                  <a:srgbClr val="FF0000"/>
                </a:solidFill>
              </a:rPr>
              <a:t>no longer applied as of August 2011</a:t>
            </a:r>
            <a:br>
              <a:rPr lang="en-US" altLang="en-US" sz="1400" b="1" u="sng" dirty="0">
                <a:solidFill>
                  <a:srgbClr val="FF0000"/>
                </a:solidFill>
              </a:rPr>
            </a:br>
            <a:r>
              <a:rPr lang="en-US" altLang="en-US" sz="1400" b="1" u="sng" dirty="0"/>
              <a:t>Advisory # 2</a:t>
            </a:r>
            <a:r>
              <a:rPr lang="en-US" altLang="en-US" sz="1400" dirty="0"/>
              <a:t> - This submission is the same as month, year </a:t>
            </a:r>
          </a:p>
          <a:p>
            <a:pPr marL="0" indent="0">
              <a:lnSpc>
                <a:spcPct val="150000"/>
              </a:lnSpc>
              <a:buNone/>
            </a:pPr>
            <a:r>
              <a:rPr lang="en-US" altLang="en-US" sz="1400" b="1" u="sng" dirty="0"/>
              <a:t>Advisory # 3</a:t>
            </a:r>
            <a:r>
              <a:rPr lang="en-US" altLang="en-US" sz="1400" dirty="0"/>
              <a:t> - The calculated return rate is greatly than 20% per year</a:t>
            </a:r>
            <a:br>
              <a:rPr lang="en-US" altLang="en-US" sz="1400" dirty="0">
                <a:solidFill>
                  <a:srgbClr val="FF0000"/>
                </a:solidFill>
              </a:rPr>
            </a:br>
            <a:r>
              <a:rPr lang="en-US" altLang="en-US" sz="1400" b="1" u="sng" dirty="0"/>
              <a:t>Advisory # 4</a:t>
            </a:r>
            <a:r>
              <a:rPr lang="en-US" altLang="en-US" sz="1400" dirty="0"/>
              <a:t> - Normalization Units changed greater than 25% from the prior month</a:t>
            </a:r>
            <a:br>
              <a:rPr lang="en-US" altLang="en-US" sz="1400" dirty="0"/>
            </a:br>
            <a:r>
              <a:rPr lang="en-US" altLang="en-US" sz="1400" b="1" u="sng" dirty="0"/>
              <a:t>Advisory # 5</a:t>
            </a:r>
            <a:r>
              <a:rPr lang="en-US" altLang="en-US" sz="1400" dirty="0"/>
              <a:t> - Data Element &gt;150% of the highest value reported over the previous 11 months</a:t>
            </a:r>
            <a:br>
              <a:rPr lang="en-US" altLang="en-US" sz="1400" dirty="0"/>
            </a:br>
            <a:r>
              <a:rPr lang="en-US" altLang="en-US" sz="1400" b="1" u="sng" dirty="0"/>
              <a:t>Advisory # 6</a:t>
            </a:r>
            <a:r>
              <a:rPr lang="en-US" altLang="en-US" sz="1400" dirty="0"/>
              <a:t> - Data Element &lt;50% of the lowest value reported over the previous 11 months</a:t>
            </a:r>
            <a:br>
              <a:rPr lang="en-US" altLang="en-US" sz="1400" dirty="0"/>
            </a:br>
            <a:r>
              <a:rPr lang="en-US" altLang="en-US" sz="1400" b="1" u="sng" dirty="0"/>
              <a:t>Advisory # 7</a:t>
            </a:r>
            <a:r>
              <a:rPr lang="en-US" altLang="en-US" sz="1400" dirty="0"/>
              <a:t> - Data Element &gt;125% of the highest value reported over the previous 11 months</a:t>
            </a:r>
            <a:br>
              <a:rPr lang="en-US" altLang="en-US" sz="1400" dirty="0"/>
            </a:br>
            <a:r>
              <a:rPr lang="en-US" altLang="en-US" sz="1400" b="1" u="sng" dirty="0"/>
              <a:t>Advisory # 8</a:t>
            </a:r>
            <a:r>
              <a:rPr lang="en-US" altLang="en-US" sz="1400" dirty="0"/>
              <a:t> - Data Element  &lt;75% of the lowest value reported over the previous 11 months</a:t>
            </a:r>
            <a:br>
              <a:rPr lang="en-US" altLang="en-US" sz="1400" dirty="0"/>
            </a:br>
            <a:r>
              <a:rPr lang="en-US" altLang="en-US" sz="1400" b="1" u="sng" dirty="0"/>
              <a:t>Advisory # 9</a:t>
            </a:r>
            <a:r>
              <a:rPr lang="en-US" altLang="en-US" sz="1400" dirty="0"/>
              <a:t> -  Not yet Assigned</a:t>
            </a:r>
          </a:p>
          <a:p>
            <a:pPr marL="0" indent="0"/>
            <a:endParaRPr lang="en-US" altLang="en-US" sz="1400" dirty="0"/>
          </a:p>
          <a:p>
            <a:pPr marL="0" indent="0"/>
            <a:br>
              <a:rPr lang="en-US" altLang="en-US" sz="1400" dirty="0"/>
            </a:br>
            <a:endParaRPr lang="en-US" altLang="en-US" sz="1400" dirty="0"/>
          </a:p>
        </p:txBody>
      </p:sp>
      <p:sp>
        <p:nvSpPr>
          <p:cNvPr id="37892" name="Title 1"/>
          <p:cNvSpPr>
            <a:spLocks noGrp="1"/>
          </p:cNvSpPr>
          <p:nvPr>
            <p:ph type="title"/>
          </p:nvPr>
        </p:nvSpPr>
        <p:spPr>
          <a:xfrm>
            <a:off x="691931" y="170105"/>
            <a:ext cx="7611241" cy="413302"/>
          </a:xfrm>
        </p:spPr>
        <p:txBody>
          <a:bodyPr/>
          <a:lstStyle/>
          <a:p>
            <a:pPr eaLnBrk="1" hangingPunct="1"/>
            <a:r>
              <a:rPr lang="en-US" altLang="en-US" dirty="0"/>
              <a:t>Measurements Advisories</a:t>
            </a:r>
          </a:p>
        </p:txBody>
      </p:sp>
      <p:sp>
        <p:nvSpPr>
          <p:cNvPr id="37893" name="TextBox 4"/>
          <p:cNvSpPr txBox="1">
            <a:spLocks noChangeArrowheads="1"/>
          </p:cNvSpPr>
          <p:nvPr/>
        </p:nvSpPr>
        <p:spPr bwMode="auto">
          <a:xfrm>
            <a:off x="3090527" y="4379112"/>
            <a:ext cx="2746265"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This list of advisories is current as of Dec. 10, 2020</a:t>
            </a:r>
          </a:p>
        </p:txBody>
      </p:sp>
      <p:sp>
        <p:nvSpPr>
          <p:cNvPr id="37894" name="TextBox 5"/>
          <p:cNvSpPr txBox="1">
            <a:spLocks noChangeArrowheads="1"/>
          </p:cNvSpPr>
          <p:nvPr/>
        </p:nvSpPr>
        <p:spPr bwMode="auto">
          <a:xfrm>
            <a:off x="1842858" y="4696452"/>
            <a:ext cx="5554726"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For the current list see DSR Advisories referenced on page:  http://tl9000.org/alerts/data_submissions.html</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8"/>
          <p:cNvSpPr>
            <a:spLocks noGrp="1"/>
          </p:cNvSpPr>
          <p:nvPr>
            <p:ph sz="quarter" idx="4"/>
          </p:nvPr>
        </p:nvSpPr>
        <p:spPr>
          <a:xfrm>
            <a:off x="766379" y="852699"/>
            <a:ext cx="7611241" cy="2963465"/>
          </a:xfrm>
        </p:spPr>
        <p:txBody>
          <a:bodyPr/>
          <a:lstStyle/>
          <a:p>
            <a:pPr marL="0" indent="0">
              <a:lnSpc>
                <a:spcPct val="150000"/>
              </a:lnSpc>
              <a:buNone/>
            </a:pPr>
            <a:r>
              <a:rPr lang="en-US" altLang="en-US" sz="1400" b="1" u="sng" dirty="0"/>
              <a:t>Advisory # 10</a:t>
            </a:r>
            <a:r>
              <a:rPr lang="en-US" altLang="en-US" sz="1400" dirty="0"/>
              <a:t> - Data Element &gt;120% of the highest value reported over the previous 11 months</a:t>
            </a:r>
            <a:endParaRPr lang="en-US" altLang="en-US" sz="1400" b="1" u="sng" dirty="0"/>
          </a:p>
          <a:p>
            <a:pPr marL="0" indent="0">
              <a:lnSpc>
                <a:spcPct val="150000"/>
              </a:lnSpc>
              <a:buNone/>
            </a:pPr>
            <a:r>
              <a:rPr lang="en-US" altLang="en-US" sz="1400" b="1" u="sng" dirty="0"/>
              <a:t>Advisory # 11</a:t>
            </a:r>
            <a:r>
              <a:rPr lang="en-US" altLang="en-US" sz="1400" dirty="0"/>
              <a:t> - Data Element  &lt;80% of the lowest value reported over the previous 11 months</a:t>
            </a:r>
          </a:p>
          <a:p>
            <a:pPr marL="0" indent="0">
              <a:lnSpc>
                <a:spcPct val="150000"/>
              </a:lnSpc>
              <a:buNone/>
            </a:pPr>
            <a:r>
              <a:rPr lang="en-US" altLang="en-US" sz="1400" b="1" u="sng" dirty="0"/>
              <a:t>Advisory # 12</a:t>
            </a:r>
            <a:r>
              <a:rPr lang="en-US" altLang="en-US" sz="1400" dirty="0"/>
              <a:t> - Data Element &gt;120% of the highest value reported over the previous 11 months and is </a:t>
            </a:r>
            <a:r>
              <a:rPr lang="en-US" altLang="en-US" sz="1400" dirty="0">
                <a:solidFill>
                  <a:srgbClr val="FF0000"/>
                </a:solidFill>
              </a:rPr>
              <a:t>3</a:t>
            </a:r>
            <a:r>
              <a:rPr lang="en-US" altLang="en-US" sz="1400" dirty="0"/>
              <a:t>x the average value in the same 11 months</a:t>
            </a:r>
          </a:p>
          <a:p>
            <a:pPr marL="0" indent="0">
              <a:lnSpc>
                <a:spcPct val="150000"/>
              </a:lnSpc>
              <a:buNone/>
            </a:pPr>
            <a:r>
              <a:rPr lang="en-US" altLang="en-US" sz="1400" b="1" u="sng" dirty="0"/>
              <a:t>Advisory # 13</a:t>
            </a:r>
            <a:r>
              <a:rPr lang="en-US" altLang="en-US" sz="1400" dirty="0"/>
              <a:t> - Data Element &gt;125% of the highest value reported over the previous 11 months and is </a:t>
            </a:r>
            <a:r>
              <a:rPr lang="en-US" altLang="en-US" sz="1400" dirty="0">
                <a:solidFill>
                  <a:srgbClr val="FF0000"/>
                </a:solidFill>
              </a:rPr>
              <a:t>3</a:t>
            </a:r>
            <a:r>
              <a:rPr lang="en-US" altLang="en-US" sz="1400" dirty="0"/>
              <a:t>x the average value in the same 11 months</a:t>
            </a:r>
          </a:p>
          <a:p>
            <a:pPr marL="0" indent="0">
              <a:lnSpc>
                <a:spcPct val="150000"/>
              </a:lnSpc>
              <a:buNone/>
            </a:pPr>
            <a:r>
              <a:rPr lang="en-US" altLang="en-US" sz="1400" b="1" u="sng" dirty="0"/>
              <a:t>Advisory # 14 </a:t>
            </a:r>
            <a:r>
              <a:rPr lang="en-US" altLang="en-US" sz="1400" dirty="0"/>
              <a:t>- Normalization Units are the same across measurements that should be different per Table A-2 </a:t>
            </a:r>
          </a:p>
          <a:p>
            <a:pPr marL="0" indent="0">
              <a:lnSpc>
                <a:spcPct val="150000"/>
              </a:lnSpc>
              <a:buNone/>
            </a:pPr>
            <a:r>
              <a:rPr lang="en-US" altLang="en-US" sz="1400" b="1" u="sng" dirty="0"/>
              <a:t>Advisory # 15 </a:t>
            </a:r>
            <a:r>
              <a:rPr lang="en-US" altLang="en-US" sz="1400" dirty="0"/>
              <a:t> - “Exempt” has been  submitted for a measurement not listed as exempt on the organization’s TL 9000 profile</a:t>
            </a:r>
          </a:p>
        </p:txBody>
      </p:sp>
      <p:sp>
        <p:nvSpPr>
          <p:cNvPr id="37892" name="Title 1"/>
          <p:cNvSpPr>
            <a:spLocks noGrp="1"/>
          </p:cNvSpPr>
          <p:nvPr>
            <p:ph type="title"/>
          </p:nvPr>
        </p:nvSpPr>
        <p:spPr>
          <a:xfrm>
            <a:off x="691931" y="170105"/>
            <a:ext cx="7611241" cy="413302"/>
          </a:xfrm>
        </p:spPr>
        <p:txBody>
          <a:bodyPr/>
          <a:lstStyle/>
          <a:p>
            <a:pPr eaLnBrk="1" hangingPunct="1"/>
            <a:r>
              <a:rPr lang="en-US" altLang="en-US" dirty="0"/>
              <a:t>Measurements Advisories</a:t>
            </a:r>
          </a:p>
        </p:txBody>
      </p:sp>
      <p:sp>
        <p:nvSpPr>
          <p:cNvPr id="37893" name="TextBox 4"/>
          <p:cNvSpPr txBox="1">
            <a:spLocks noChangeArrowheads="1"/>
          </p:cNvSpPr>
          <p:nvPr/>
        </p:nvSpPr>
        <p:spPr bwMode="auto">
          <a:xfrm>
            <a:off x="3090527" y="4379112"/>
            <a:ext cx="2746265"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This list of advisories is current as of Dec. 10, 2020</a:t>
            </a:r>
          </a:p>
        </p:txBody>
      </p:sp>
      <p:sp>
        <p:nvSpPr>
          <p:cNvPr id="37894" name="TextBox 5"/>
          <p:cNvSpPr txBox="1">
            <a:spLocks noChangeArrowheads="1"/>
          </p:cNvSpPr>
          <p:nvPr/>
        </p:nvSpPr>
        <p:spPr bwMode="auto">
          <a:xfrm>
            <a:off x="1842858" y="4754104"/>
            <a:ext cx="5554726"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For the current list see DSR Advisories referenced on page:  http://tl9000.org/alerts/data_submissions.html</a:t>
            </a:r>
          </a:p>
        </p:txBody>
      </p:sp>
    </p:spTree>
    <p:custDataLst>
      <p:tags r:id="rId1"/>
    </p:custDataLst>
    <p:extLst>
      <p:ext uri="{BB962C8B-B14F-4D97-AF65-F5344CB8AC3E}">
        <p14:creationId xmlns:p14="http://schemas.microsoft.com/office/powerpoint/2010/main" val="37307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2"/>
          </p:nvPr>
        </p:nvSpPr>
        <p:spPr>
          <a:xfrm>
            <a:off x="779458" y="964376"/>
            <a:ext cx="6280655" cy="3057742"/>
          </a:xfrm>
        </p:spPr>
        <p:txBody>
          <a:bodyPr/>
          <a:lstStyle/>
          <a:p>
            <a:pPr marL="0" indent="0">
              <a:lnSpc>
                <a:spcPct val="150000"/>
              </a:lnSpc>
              <a:buNone/>
            </a:pPr>
            <a:r>
              <a:rPr lang="en-US" altLang="en-US" sz="1400" b="1" u="sng" dirty="0"/>
              <a:t>Advisory # 16 </a:t>
            </a:r>
            <a:r>
              <a:rPr lang="en-US" altLang="en-US" sz="1400" dirty="0"/>
              <a:t>–  Downtime reported less than minimum expected</a:t>
            </a:r>
          </a:p>
          <a:p>
            <a:pPr marL="0" indent="0">
              <a:lnSpc>
                <a:spcPct val="150000"/>
              </a:lnSpc>
              <a:buNone/>
            </a:pPr>
            <a:r>
              <a:rPr lang="en-US" altLang="en-US" sz="1400" b="1" u="sng" dirty="0"/>
              <a:t>Advisory # 17</a:t>
            </a:r>
            <a:r>
              <a:rPr lang="en-US" altLang="en-US" sz="1400" dirty="0"/>
              <a:t> – Downtime reported less than minimum expected</a:t>
            </a:r>
          </a:p>
          <a:p>
            <a:pPr marL="0" indent="0">
              <a:lnSpc>
                <a:spcPct val="150000"/>
              </a:lnSpc>
              <a:buNone/>
            </a:pPr>
            <a:r>
              <a:rPr lang="en-US" altLang="en-US" sz="1400" b="1" u="sng" dirty="0"/>
              <a:t>Advisory # 18</a:t>
            </a:r>
            <a:r>
              <a:rPr lang="en-US" altLang="en-US" sz="1400" dirty="0"/>
              <a:t> – Outage frequency reported is less than minimum expected</a:t>
            </a:r>
          </a:p>
          <a:p>
            <a:pPr marL="0" indent="0">
              <a:lnSpc>
                <a:spcPct val="150000"/>
              </a:lnSpc>
              <a:buNone/>
            </a:pPr>
            <a:r>
              <a:rPr lang="en-US" altLang="en-US" sz="1400" b="1" u="sng" dirty="0"/>
              <a:t>Advisory # 19</a:t>
            </a:r>
            <a:r>
              <a:rPr lang="en-US" altLang="en-US" sz="1400" dirty="0"/>
              <a:t> – Outage frequency reported is less than minimum expected</a:t>
            </a:r>
          </a:p>
          <a:p>
            <a:pPr marL="0" indent="0">
              <a:lnSpc>
                <a:spcPct val="150000"/>
              </a:lnSpc>
              <a:buNone/>
            </a:pPr>
            <a:r>
              <a:rPr lang="en-US" altLang="en-US" sz="1400" b="1" u="sng" dirty="0"/>
              <a:t>Advisory # 20</a:t>
            </a:r>
            <a:r>
              <a:rPr lang="en-US" altLang="en-US" sz="1400" dirty="0"/>
              <a:t> – NPRs should normally  be greater than NEOs</a:t>
            </a:r>
          </a:p>
          <a:p>
            <a:pPr marL="0" indent="0">
              <a:lnSpc>
                <a:spcPct val="150000"/>
              </a:lnSpc>
              <a:buNone/>
            </a:pPr>
            <a:r>
              <a:rPr lang="en-US" altLang="en-US" sz="1400" b="1" u="sng" dirty="0"/>
              <a:t>Advisory # 21</a:t>
            </a:r>
            <a:r>
              <a:rPr lang="en-US" altLang="en-US" sz="1400" dirty="0"/>
              <a:t> – NEOs and SOs should normally be equal</a:t>
            </a:r>
          </a:p>
          <a:p>
            <a:pPr marL="0" indent="0">
              <a:lnSpc>
                <a:spcPct val="150000"/>
              </a:lnSpc>
              <a:buNone/>
            </a:pPr>
            <a:r>
              <a:rPr lang="en-US" altLang="en-US" sz="1400" b="1" u="sng" dirty="0"/>
              <a:t>Advisory # 22</a:t>
            </a:r>
            <a:r>
              <a:rPr lang="en-US" altLang="en-US" sz="1400" dirty="0"/>
              <a:t> – Downtime reported less than minimum expected</a:t>
            </a:r>
          </a:p>
          <a:p>
            <a:pPr marL="0" indent="0">
              <a:lnSpc>
                <a:spcPct val="150000"/>
              </a:lnSpc>
              <a:buNone/>
            </a:pPr>
            <a:r>
              <a:rPr lang="en-US" altLang="en-US" sz="1400" b="1" u="sng" dirty="0"/>
              <a:t>Advisory # 23 </a:t>
            </a:r>
            <a:r>
              <a:rPr lang="en-US" altLang="en-US" sz="1400" dirty="0"/>
              <a:t>– Outage frequency reported is less than minimum expected</a:t>
            </a:r>
          </a:p>
          <a:p>
            <a:pPr marL="0" indent="0">
              <a:lnSpc>
                <a:spcPct val="150000"/>
              </a:lnSpc>
              <a:buNone/>
            </a:pPr>
            <a:r>
              <a:rPr lang="en-US" altLang="en-US" sz="1400" b="1" u="sng" dirty="0"/>
              <a:t>Advisory # 24 </a:t>
            </a:r>
            <a:r>
              <a:rPr lang="en-US" altLang="en-US" sz="1400" dirty="0"/>
              <a:t>–</a:t>
            </a:r>
            <a:r>
              <a:rPr lang="en-US" altLang="en-US" sz="1400" b="1" dirty="0"/>
              <a:t> </a:t>
            </a:r>
            <a:r>
              <a:rPr lang="en-US" altLang="en-US" sz="1400" dirty="0"/>
              <a:t>Input value greater than 95% of maximum value expected</a:t>
            </a:r>
          </a:p>
          <a:p>
            <a:pPr marL="0" indent="0">
              <a:lnSpc>
                <a:spcPct val="150000"/>
              </a:lnSpc>
            </a:pPr>
            <a:endParaRPr lang="en-US" altLang="en-US" sz="1400" dirty="0"/>
          </a:p>
          <a:p>
            <a:pPr marL="0" indent="0">
              <a:lnSpc>
                <a:spcPct val="150000"/>
              </a:lnSpc>
            </a:pPr>
            <a:endParaRPr lang="en-US" altLang="en-US" sz="1400" dirty="0"/>
          </a:p>
          <a:p>
            <a:pPr marL="0" indent="0">
              <a:lnSpc>
                <a:spcPct val="150000"/>
              </a:lnSpc>
            </a:pPr>
            <a:endParaRPr lang="en-US" altLang="en-US" sz="1400" u="sng" dirty="0"/>
          </a:p>
          <a:p>
            <a:pPr marL="0" indent="0">
              <a:lnSpc>
                <a:spcPct val="150000"/>
              </a:lnSpc>
            </a:pPr>
            <a:endParaRPr lang="en-US" altLang="en-US" sz="1400" dirty="0"/>
          </a:p>
          <a:p>
            <a:pPr marL="0" indent="0">
              <a:lnSpc>
                <a:spcPct val="150000"/>
              </a:lnSpc>
            </a:pPr>
            <a:br>
              <a:rPr lang="en-US" altLang="en-US" sz="1400" dirty="0"/>
            </a:br>
            <a:endParaRPr lang="en-US" altLang="en-US" sz="1400" dirty="0"/>
          </a:p>
        </p:txBody>
      </p:sp>
      <p:sp>
        <p:nvSpPr>
          <p:cNvPr id="37891" name="Content Placeholder 8"/>
          <p:cNvSpPr>
            <a:spLocks noGrp="1"/>
          </p:cNvSpPr>
          <p:nvPr>
            <p:ph sz="quarter" idx="4"/>
          </p:nvPr>
        </p:nvSpPr>
        <p:spPr>
          <a:xfrm>
            <a:off x="4450557" y="779860"/>
            <a:ext cx="3321844" cy="2963465"/>
          </a:xfrm>
        </p:spPr>
        <p:txBody>
          <a:bodyPr/>
          <a:lstStyle/>
          <a:p>
            <a:pPr marL="0" indent="0"/>
            <a:endParaRPr lang="en-US" altLang="en-US" sz="1050" dirty="0"/>
          </a:p>
          <a:p>
            <a:pPr marL="0" indent="0"/>
            <a:endParaRPr lang="en-US" altLang="en-US" sz="1050" dirty="0"/>
          </a:p>
        </p:txBody>
      </p:sp>
      <p:sp>
        <p:nvSpPr>
          <p:cNvPr id="37892" name="Title 1"/>
          <p:cNvSpPr>
            <a:spLocks noGrp="1"/>
          </p:cNvSpPr>
          <p:nvPr>
            <p:ph type="title"/>
          </p:nvPr>
        </p:nvSpPr>
        <p:spPr/>
        <p:txBody>
          <a:bodyPr/>
          <a:lstStyle/>
          <a:p>
            <a:pPr eaLnBrk="1" hangingPunct="1"/>
            <a:r>
              <a:rPr lang="en-US" altLang="en-US" dirty="0"/>
              <a:t>Measurements Advisories </a:t>
            </a:r>
          </a:p>
        </p:txBody>
      </p:sp>
      <p:sp>
        <p:nvSpPr>
          <p:cNvPr id="37893" name="TextBox 4"/>
          <p:cNvSpPr txBox="1">
            <a:spLocks noChangeArrowheads="1"/>
          </p:cNvSpPr>
          <p:nvPr/>
        </p:nvSpPr>
        <p:spPr bwMode="auto">
          <a:xfrm>
            <a:off x="3082509" y="4470533"/>
            <a:ext cx="2762296"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This list of advisories is current as of Dec. 10, 2020</a:t>
            </a:r>
          </a:p>
        </p:txBody>
      </p:sp>
      <p:sp>
        <p:nvSpPr>
          <p:cNvPr id="37894" name="TextBox 5"/>
          <p:cNvSpPr txBox="1">
            <a:spLocks noChangeArrowheads="1"/>
          </p:cNvSpPr>
          <p:nvPr/>
        </p:nvSpPr>
        <p:spPr bwMode="auto">
          <a:xfrm>
            <a:off x="1828571" y="4800601"/>
            <a:ext cx="5554726"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a:solidFill>
                  <a:schemeClr val="tx1"/>
                </a:solidFill>
              </a:rPr>
              <a:t>For the current list see DSR Advisories referenced on page:  http://tl9000.org/alerts/data_submissions.html</a:t>
            </a:r>
          </a:p>
        </p:txBody>
      </p:sp>
    </p:spTree>
    <p:custDataLst>
      <p:tags r:id="rId1"/>
    </p:custDataLst>
    <p:extLst>
      <p:ext uri="{BB962C8B-B14F-4D97-AF65-F5344CB8AC3E}">
        <p14:creationId xmlns:p14="http://schemas.microsoft.com/office/powerpoint/2010/main" val="125920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2"/>
          </p:nvPr>
        </p:nvSpPr>
        <p:spPr>
          <a:xfrm>
            <a:off x="785813" y="942915"/>
            <a:ext cx="7808117" cy="2866592"/>
          </a:xfrm>
        </p:spPr>
        <p:txBody>
          <a:bodyPr/>
          <a:lstStyle/>
          <a:p>
            <a:pPr marL="0" indent="0">
              <a:lnSpc>
                <a:spcPct val="150000"/>
              </a:lnSpc>
            </a:pPr>
            <a:r>
              <a:rPr lang="en-US" altLang="en-US" sz="1350" b="1" u="sng" dirty="0"/>
              <a:t>Advisory #25 </a:t>
            </a:r>
            <a:r>
              <a:rPr lang="en-US" altLang="en-US" sz="1350" dirty="0"/>
              <a:t>–  Problem report frequency is less than the minimum expected</a:t>
            </a:r>
          </a:p>
          <a:p>
            <a:pPr marL="0" indent="0">
              <a:lnSpc>
                <a:spcPct val="150000"/>
              </a:lnSpc>
            </a:pPr>
            <a:r>
              <a:rPr lang="en-US" altLang="en-US" sz="1350" b="1" u="sng" dirty="0"/>
              <a:t>Advisory #26 </a:t>
            </a:r>
            <a:r>
              <a:rPr lang="en-US" altLang="en-US" sz="1350" dirty="0"/>
              <a:t>–  Problem report frequency for the past six months is less than the minimum expected</a:t>
            </a:r>
          </a:p>
          <a:p>
            <a:pPr marL="0" indent="0">
              <a:lnSpc>
                <a:spcPct val="150000"/>
              </a:lnSpc>
            </a:pPr>
            <a:r>
              <a:rPr lang="en-US" altLang="en-US" sz="1350" b="1" u="sng" dirty="0"/>
              <a:t>Advisory #27 </a:t>
            </a:r>
            <a:r>
              <a:rPr lang="en-US" altLang="en-US" sz="1350" dirty="0"/>
              <a:t>–  Problem report frequency is less than the minimum expected</a:t>
            </a:r>
          </a:p>
          <a:p>
            <a:pPr marL="0" indent="0">
              <a:lnSpc>
                <a:spcPct val="150000"/>
              </a:lnSpc>
            </a:pPr>
            <a:r>
              <a:rPr lang="en-US" altLang="en-US" sz="1350" b="1" u="sng" dirty="0"/>
              <a:t>Advisory #28 </a:t>
            </a:r>
            <a:r>
              <a:rPr lang="en-US" altLang="en-US" sz="1350" dirty="0"/>
              <a:t>–  Problem report frequency for the past six months is less than the minimum expected</a:t>
            </a:r>
          </a:p>
          <a:p>
            <a:pPr marL="0" indent="0">
              <a:lnSpc>
                <a:spcPct val="150000"/>
              </a:lnSpc>
            </a:pPr>
            <a:r>
              <a:rPr lang="en-US" altLang="en-US" sz="1350" b="1" u="sng" dirty="0"/>
              <a:t>Advisory #29 </a:t>
            </a:r>
            <a:r>
              <a:rPr lang="en-US" altLang="en-US" sz="1350" dirty="0"/>
              <a:t>–  </a:t>
            </a:r>
            <a:r>
              <a:rPr lang="en-US" altLang="en-US" sz="1350" dirty="0">
                <a:solidFill>
                  <a:srgbClr val="FF0000"/>
                </a:solidFill>
              </a:rPr>
              <a:t>No longer used as of December 2020</a:t>
            </a:r>
          </a:p>
          <a:p>
            <a:pPr marL="0" indent="0">
              <a:lnSpc>
                <a:spcPct val="150000"/>
              </a:lnSpc>
            </a:pPr>
            <a:r>
              <a:rPr lang="en-US" altLang="en-US" sz="1350" b="1" u="sng" dirty="0"/>
              <a:t>Advisory #30 </a:t>
            </a:r>
            <a:r>
              <a:rPr lang="en-US" altLang="en-US" sz="1350" dirty="0"/>
              <a:t>–  </a:t>
            </a:r>
            <a:r>
              <a:rPr lang="en-US" altLang="en-US" sz="1350" dirty="0">
                <a:solidFill>
                  <a:srgbClr val="FF0000"/>
                </a:solidFill>
              </a:rPr>
              <a:t>No longer used as of December 2020</a:t>
            </a:r>
            <a:endParaRPr lang="en-US" altLang="en-US" sz="1350" dirty="0"/>
          </a:p>
          <a:p>
            <a:pPr marL="0" indent="0">
              <a:lnSpc>
                <a:spcPct val="150000"/>
              </a:lnSpc>
            </a:pPr>
            <a:r>
              <a:rPr lang="en-US" altLang="en-US" sz="1350" b="1" u="sng" dirty="0"/>
              <a:t>Advisory #31 </a:t>
            </a:r>
            <a:r>
              <a:rPr lang="en-US" altLang="en-US" sz="1350" dirty="0"/>
              <a:t>–  </a:t>
            </a:r>
            <a:r>
              <a:rPr lang="en-US" altLang="en-US" sz="1350" dirty="0">
                <a:solidFill>
                  <a:srgbClr val="FF0000"/>
                </a:solidFill>
              </a:rPr>
              <a:t>No longer used as of December 2020</a:t>
            </a:r>
            <a:endParaRPr lang="en-US" altLang="en-US" sz="1350" dirty="0"/>
          </a:p>
          <a:p>
            <a:pPr marL="0" indent="0">
              <a:lnSpc>
                <a:spcPct val="150000"/>
              </a:lnSpc>
            </a:pPr>
            <a:r>
              <a:rPr lang="en-US" altLang="en-US" sz="1350" b="1" u="sng" dirty="0"/>
              <a:t>Advisory #32 </a:t>
            </a:r>
            <a:r>
              <a:rPr lang="en-US" altLang="en-US" sz="1350" dirty="0"/>
              <a:t>–  </a:t>
            </a:r>
            <a:r>
              <a:rPr lang="en-US" altLang="en-US" sz="1350" dirty="0">
                <a:solidFill>
                  <a:srgbClr val="FF0000"/>
                </a:solidFill>
              </a:rPr>
              <a:t>No longer used as of December 2020</a:t>
            </a:r>
            <a:endParaRPr lang="en-US" altLang="en-US" sz="1350" dirty="0"/>
          </a:p>
          <a:p>
            <a:pPr marL="0" indent="0">
              <a:lnSpc>
                <a:spcPct val="150000"/>
              </a:lnSpc>
            </a:pPr>
            <a:endParaRPr lang="en-US" altLang="en-US" sz="1050" dirty="0"/>
          </a:p>
          <a:p>
            <a:pPr marL="0" indent="0">
              <a:lnSpc>
                <a:spcPct val="150000"/>
              </a:lnSpc>
            </a:pPr>
            <a:endParaRPr lang="en-US" altLang="en-US" sz="1050" dirty="0"/>
          </a:p>
          <a:p>
            <a:pPr marL="0" indent="0">
              <a:lnSpc>
                <a:spcPct val="150000"/>
              </a:lnSpc>
            </a:pPr>
            <a:endParaRPr lang="en-US" altLang="en-US" sz="1050" u="sng" dirty="0"/>
          </a:p>
          <a:p>
            <a:pPr marL="0" indent="0">
              <a:lnSpc>
                <a:spcPct val="150000"/>
              </a:lnSpc>
            </a:pPr>
            <a:endParaRPr lang="en-US" altLang="en-US" sz="1050" dirty="0"/>
          </a:p>
          <a:p>
            <a:pPr marL="0" indent="0">
              <a:lnSpc>
                <a:spcPct val="150000"/>
              </a:lnSpc>
            </a:pPr>
            <a:br>
              <a:rPr lang="en-US" altLang="en-US" sz="1050" dirty="0"/>
            </a:br>
            <a:endParaRPr lang="en-US" altLang="en-US" sz="1050" dirty="0"/>
          </a:p>
        </p:txBody>
      </p:sp>
      <p:sp>
        <p:nvSpPr>
          <p:cNvPr id="37892" name="Title 1"/>
          <p:cNvSpPr>
            <a:spLocks noGrp="1"/>
          </p:cNvSpPr>
          <p:nvPr>
            <p:ph type="title"/>
          </p:nvPr>
        </p:nvSpPr>
        <p:spPr/>
        <p:txBody>
          <a:bodyPr/>
          <a:lstStyle/>
          <a:p>
            <a:pPr eaLnBrk="1" hangingPunct="1"/>
            <a:r>
              <a:rPr lang="en-US" altLang="en-US" dirty="0"/>
              <a:t>Measurements Advisories</a:t>
            </a:r>
          </a:p>
        </p:txBody>
      </p:sp>
      <p:sp>
        <p:nvSpPr>
          <p:cNvPr id="37893" name="TextBox 4"/>
          <p:cNvSpPr txBox="1">
            <a:spLocks noChangeArrowheads="1"/>
          </p:cNvSpPr>
          <p:nvPr/>
        </p:nvSpPr>
        <p:spPr bwMode="auto">
          <a:xfrm>
            <a:off x="3116403" y="4469499"/>
            <a:ext cx="2762296"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This list of advisories is current as of Dec. 10, 2020</a:t>
            </a:r>
          </a:p>
        </p:txBody>
      </p:sp>
      <p:sp>
        <p:nvSpPr>
          <p:cNvPr id="37894" name="TextBox 5"/>
          <p:cNvSpPr txBox="1">
            <a:spLocks noChangeArrowheads="1"/>
          </p:cNvSpPr>
          <p:nvPr/>
        </p:nvSpPr>
        <p:spPr bwMode="auto">
          <a:xfrm>
            <a:off x="1828571" y="4748105"/>
            <a:ext cx="5554726" cy="219291"/>
          </a:xfrm>
          <a:prstGeom prst="rect">
            <a:avLst/>
          </a:prstGeom>
          <a:solidFill>
            <a:srgbClr val="FFFF00"/>
          </a:solidFill>
          <a:ln w="9525">
            <a:solidFill>
              <a:schemeClr val="tx1"/>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eaLnBrk="1" hangingPunct="1"/>
            <a:r>
              <a:rPr lang="en-US" altLang="en-US" sz="825" b="1" dirty="0">
                <a:solidFill>
                  <a:schemeClr val="tx1"/>
                </a:solidFill>
              </a:rPr>
              <a:t>For the current list see DSR Advisories referenced on page:  http://tl9000.org/alerts/data_submissions.html</a:t>
            </a:r>
          </a:p>
        </p:txBody>
      </p:sp>
    </p:spTree>
    <p:custDataLst>
      <p:tags r:id="rId1"/>
    </p:custDataLst>
    <p:extLst>
      <p:ext uri="{BB962C8B-B14F-4D97-AF65-F5344CB8AC3E}">
        <p14:creationId xmlns:p14="http://schemas.microsoft.com/office/powerpoint/2010/main" val="89879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91931" y="-294061"/>
            <a:ext cx="7777655" cy="857250"/>
          </a:xfrm>
        </p:spPr>
        <p:txBody>
          <a:bodyPr/>
          <a:lstStyle/>
          <a:p>
            <a:pPr eaLnBrk="1" hangingPunct="1"/>
            <a:r>
              <a:rPr lang="en-US" altLang="en-US" sz="1350"/>
              <a:t>Presentation Objective</a:t>
            </a:r>
          </a:p>
        </p:txBody>
      </p:sp>
      <p:sp>
        <p:nvSpPr>
          <p:cNvPr id="9219" name="Rectangle 3"/>
          <p:cNvSpPr>
            <a:spLocks noGrp="1" noChangeArrowheads="1"/>
          </p:cNvSpPr>
          <p:nvPr>
            <p:ph idx="1"/>
          </p:nvPr>
        </p:nvSpPr>
        <p:spPr>
          <a:xfrm>
            <a:off x="3731419" y="875110"/>
            <a:ext cx="4738167" cy="3474244"/>
          </a:xfrm>
        </p:spPr>
        <p:txBody>
          <a:bodyPr/>
          <a:lstStyle/>
          <a:p>
            <a:pPr marL="0" indent="0">
              <a:buNone/>
            </a:pPr>
            <a:r>
              <a:rPr lang="en-US" altLang="en-US" dirty="0"/>
              <a:t>Improve consistency of  TL 9000 measurements by:</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Communicating TIA QuEST Forum expectations to Certification Body (CB) Auditors</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Review of CB Auditor Responsibilities in TL 9000 Measurements Assessment</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 Presenting a method that CB Auditors may use in the evaluation of Data Submission Receipts (DSRs)</a:t>
            </a:r>
          </a:p>
          <a:p>
            <a:pPr lvl="1" eaLnBrk="1" hangingPunct="1"/>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Assuring data integrity  once  a TL 9000 measurement is flagged with an </a:t>
            </a:r>
            <a:r>
              <a:rPr lang="en-US" altLang="en-US" b="1" i="1" dirty="0">
                <a:ea typeface="ＭＳ Ｐゴシック" panose="020B0600070205080204" pitchFamily="34" charset="-128"/>
              </a:rPr>
              <a:t>ADVISORY </a:t>
            </a:r>
          </a:p>
          <a:p>
            <a:pPr lvl="1" eaLnBrk="1" hangingPunct="1">
              <a:buFontTx/>
              <a:buNone/>
            </a:pPr>
            <a:endParaRPr lang="en-US" altLang="en-US" b="1" i="1" dirty="0">
              <a:ea typeface="ＭＳ Ｐゴシック" panose="020B0600070205080204" pitchFamily="34" charset="-128"/>
            </a:endParaRPr>
          </a:p>
          <a:p>
            <a:pPr lvl="1" eaLnBrk="1" hangingPunct="1"/>
            <a:r>
              <a:rPr lang="en-US" altLang="en-US" dirty="0">
                <a:ea typeface="ＭＳ Ｐゴシック" panose="020B0600070205080204" pitchFamily="34" charset="-128"/>
              </a:rPr>
              <a:t>Communicating the deployment of the Advisor software application and the DSR advisories</a:t>
            </a:r>
          </a:p>
          <a:p>
            <a:pPr marL="0" indent="0"/>
            <a:endParaRPr lang="en-US" altLang="en-US" dirty="0"/>
          </a:p>
        </p:txBody>
      </p:sp>
      <p:pic>
        <p:nvPicPr>
          <p:cNvPr id="9220" name="Picture 6" descr="C:\Users\Dave Sanicola\AppData\Local\Microsoft\Windows\Temporary Internet Files\Content.IE5\RC1U4BUU\MPj0430978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006" y="694135"/>
            <a:ext cx="2447925" cy="37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AAED1F5-4982-494A-9822-9AA72F17DA50}"/>
              </a:ext>
            </a:extLst>
          </p:cNvPr>
          <p:cNvSpPr>
            <a:spLocks noGrp="1"/>
          </p:cNvSpPr>
          <p:nvPr>
            <p:ph type="sldNum" sz="quarter" idx="12"/>
          </p:nvPr>
        </p:nvSpPr>
        <p:spPr/>
        <p:txBody>
          <a:bodyPr/>
          <a:lstStyle/>
          <a:p>
            <a:fld id="{453CE831-B3C5-4D98-9164-5CC043975822}" type="slidenum">
              <a:rPr lang="en-US" smtClean="0"/>
              <a:pPr/>
              <a:t>2</a:t>
            </a:fld>
            <a:endParaRPr lang="en-US" sz="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What is expected of CB Auditors?</a:t>
            </a:r>
          </a:p>
        </p:txBody>
      </p:sp>
      <p:sp>
        <p:nvSpPr>
          <p:cNvPr id="39939" name="Content Placeholder 2"/>
          <p:cNvSpPr>
            <a:spLocks noGrp="1"/>
          </p:cNvSpPr>
          <p:nvPr>
            <p:ph idx="1"/>
          </p:nvPr>
        </p:nvSpPr>
        <p:spPr>
          <a:xfrm>
            <a:off x="1307306" y="875110"/>
            <a:ext cx="6286500" cy="3474244"/>
          </a:xfrm>
        </p:spPr>
        <p:txBody>
          <a:bodyPr/>
          <a:lstStyle/>
          <a:p>
            <a:pPr lvl="1">
              <a:buFont typeface="Wingdings" panose="05000000000000000000" pitchFamily="2" charset="2"/>
              <a:buChar char="Ø"/>
            </a:pPr>
            <a:endParaRPr lang="en-US" altLang="en-US" sz="1400" dirty="0">
              <a:ea typeface="ＭＳ Ｐゴシック" panose="020B0600070205080204" pitchFamily="34" charset="-128"/>
            </a:endParaRPr>
          </a:p>
          <a:p>
            <a:pPr lvl="1">
              <a:buFont typeface="Wingdings" panose="05000000000000000000" pitchFamily="2" charset="2"/>
              <a:buChar char="ü"/>
            </a:pPr>
            <a:r>
              <a:rPr lang="en-US" altLang="en-US" sz="1400" dirty="0">
                <a:ea typeface="ＭＳ Ｐゴシック" panose="020B0600070205080204" pitchFamily="34" charset="-128"/>
              </a:rPr>
              <a:t>  Adhere to the TIA QuEST Forum Code of Practice for the TL 9000 Certification Process</a:t>
            </a:r>
          </a:p>
          <a:p>
            <a:pPr lvl="1">
              <a:buFont typeface="Wingdings" panose="05000000000000000000" pitchFamily="2" charset="2"/>
              <a:buChar char="ü"/>
            </a:pPr>
            <a:r>
              <a:rPr lang="en-US" altLang="en-US" sz="1400" dirty="0">
                <a:ea typeface="ＭＳ Ｐゴシック" panose="020B0600070205080204" pitchFamily="34" charset="-128"/>
              </a:rPr>
              <a:t>  Assure there is a documented system in place to collect, validate and report TL 9000 measurements</a:t>
            </a:r>
          </a:p>
          <a:p>
            <a:pPr lvl="1">
              <a:buFont typeface="Wingdings" panose="05000000000000000000" pitchFamily="2" charset="2"/>
              <a:buChar char="ü"/>
            </a:pPr>
            <a:r>
              <a:rPr lang="en-US" altLang="en-US" sz="1400" dirty="0">
                <a:ea typeface="ＭＳ Ｐゴシック" panose="020B0600070205080204" pitchFamily="34" charset="-128"/>
              </a:rPr>
              <a:t>  Investigate and validate that the system in place is implemented and effective</a:t>
            </a:r>
          </a:p>
          <a:p>
            <a:pPr lvl="1">
              <a:buFont typeface="Wingdings" panose="05000000000000000000" pitchFamily="2" charset="2"/>
              <a:buChar char="ü"/>
            </a:pPr>
            <a:r>
              <a:rPr lang="en-US" altLang="en-US" sz="1400" dirty="0">
                <a:ea typeface="ＭＳ Ｐゴシック" panose="020B0600070205080204" pitchFamily="34" charset="-128"/>
              </a:rPr>
              <a:t>  Ensure that the rationale for all measurement exemptions are valid</a:t>
            </a:r>
          </a:p>
          <a:p>
            <a:pPr lvl="1">
              <a:buFont typeface="Wingdings" panose="05000000000000000000" pitchFamily="2" charset="2"/>
              <a:buChar char="ü"/>
            </a:pPr>
            <a:r>
              <a:rPr lang="en-US" altLang="en-US" sz="1400" dirty="0">
                <a:ea typeface="ＭＳ Ｐゴシック" panose="020B0600070205080204" pitchFamily="34" charset="-128"/>
              </a:rPr>
              <a:t>  Verify that Scope and Product Categories are appropriate for the Registration</a:t>
            </a:r>
          </a:p>
          <a:p>
            <a:pPr lvl="1">
              <a:buFont typeface="Wingdings" panose="05000000000000000000" pitchFamily="2" charset="2"/>
              <a:buChar char="ü"/>
            </a:pPr>
            <a:r>
              <a:rPr lang="en-US" altLang="en-US" sz="1400" dirty="0">
                <a:ea typeface="ＭＳ Ｐゴシック" panose="020B0600070205080204" pitchFamily="34" charset="-128"/>
              </a:rPr>
              <a:t>  Ensure that measurements submissions are made for all product categories under the scope of registration</a:t>
            </a:r>
          </a:p>
          <a:p>
            <a:pPr lvl="1">
              <a:buFont typeface="Wingdings" panose="05000000000000000000" pitchFamily="2" charset="2"/>
              <a:buChar char="ü"/>
            </a:pPr>
            <a:r>
              <a:rPr lang="en-US" altLang="en-US" sz="1400" dirty="0">
                <a:ea typeface="ＭＳ Ｐゴシック" panose="020B0600070205080204" pitchFamily="34" charset="-128"/>
              </a:rPr>
              <a:t>  Ensure that measurements submissions are made on time</a:t>
            </a:r>
          </a:p>
          <a:p>
            <a:pPr lvl="1">
              <a:buFont typeface="Wingdings" panose="05000000000000000000" pitchFamily="2" charset="2"/>
              <a:buChar char="ü"/>
            </a:pPr>
            <a:r>
              <a:rPr lang="en-US" altLang="en-US" sz="1400" dirty="0">
                <a:ea typeface="ＭＳ Ｐゴシック" panose="020B0600070205080204" pitchFamily="34" charset="-128"/>
              </a:rPr>
              <a:t>  Understand measurements advisories  </a:t>
            </a:r>
          </a:p>
          <a:p>
            <a:pPr lvl="1">
              <a:buFont typeface="Wingdings" panose="05000000000000000000" pitchFamily="2" charset="2"/>
              <a:buChar char="ü"/>
            </a:pPr>
            <a:r>
              <a:rPr lang="en-US" altLang="en-US" sz="1400" dirty="0">
                <a:ea typeface="ＭＳ Ｐゴシック" panose="020B0600070205080204" pitchFamily="34" charset="-128"/>
              </a:rPr>
              <a:t>  Ensure that all measurements advisories are thoroughly investigated</a:t>
            </a:r>
          </a:p>
          <a:p>
            <a:pPr lvl="1">
              <a:buFont typeface="Wingdings" panose="05000000000000000000" pitchFamily="2" charset="2"/>
              <a:buChar char="ü"/>
            </a:pPr>
            <a:endParaRPr lang="en-US" altLang="en-US" sz="1400" dirty="0">
              <a:ea typeface="ＭＳ Ｐゴシック" panose="020B0600070205080204" pitchFamily="34" charset="-128"/>
            </a:endParaRPr>
          </a:p>
          <a:p>
            <a:pPr lvl="1">
              <a:buFont typeface="Wingdings" panose="05000000000000000000" pitchFamily="2" charset="2"/>
              <a:buChar char="Ø"/>
            </a:pPr>
            <a:endParaRPr lang="en-US" altLang="en-US" sz="1400" dirty="0">
              <a:ea typeface="ＭＳ Ｐゴシック" panose="020B0600070205080204" pitchFamily="34" charset="-128"/>
            </a:endParaRPr>
          </a:p>
          <a:p>
            <a:pPr>
              <a:buFont typeface="Arial" panose="020B0604020202020204" pitchFamily="34" charset="0"/>
              <a:buChar char="•"/>
            </a:pPr>
            <a:endParaRPr lang="en-US" altLang="en-US" sz="1400" dirty="0"/>
          </a:p>
          <a:p>
            <a:pPr>
              <a:buFont typeface="Arial" panose="020B0604020202020204" pitchFamily="34" charset="0"/>
              <a:buChar char="•"/>
            </a:pPr>
            <a:endParaRPr lang="en-US" altLang="en-US" sz="1400" dirty="0"/>
          </a:p>
        </p:txBody>
      </p:sp>
      <p:pic>
        <p:nvPicPr>
          <p:cNvPr id="39940" name="Picture 4" descr="C:\Users\Dave Sanicola\AppData\Local\Microsoft\Windows\Temporary Internet Files\Content.IE5\WHUJIT1C\MPj0400964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448" y="2747962"/>
            <a:ext cx="13906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744141" y="285453"/>
            <a:ext cx="6172200" cy="378916"/>
          </a:xfrm>
        </p:spPr>
        <p:txBody>
          <a:bodyPr/>
          <a:lstStyle/>
          <a:p>
            <a:r>
              <a:rPr lang="en-US" altLang="en-US" dirty="0"/>
              <a:t>DSR Advisory Details</a:t>
            </a:r>
          </a:p>
        </p:txBody>
      </p:sp>
      <p:sp>
        <p:nvSpPr>
          <p:cNvPr id="41987" name="Content Placeholder 5"/>
          <p:cNvSpPr>
            <a:spLocks noGrp="1"/>
          </p:cNvSpPr>
          <p:nvPr>
            <p:ph sz="half" idx="2"/>
          </p:nvPr>
        </p:nvSpPr>
        <p:spPr>
          <a:xfrm>
            <a:off x="691930" y="2116931"/>
            <a:ext cx="3030141" cy="2963466"/>
          </a:xfrm>
        </p:spPr>
        <p:txBody>
          <a:bodyPr/>
          <a:lstStyle/>
          <a:p>
            <a:pPr marL="0" indent="0">
              <a:lnSpc>
                <a:spcPct val="100000"/>
              </a:lnSpc>
            </a:pPr>
            <a:endParaRPr lang="en-US" altLang="en-US" sz="1100" dirty="0"/>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1 applied to all categories and all measurements prior to August 2011.  It is no longer applied</a:t>
            </a:r>
            <a:r>
              <a:rPr lang="en-US" altLang="en-US" dirty="0">
                <a:solidFill>
                  <a:srgbClr val="FF0000"/>
                </a:solidFill>
                <a:ea typeface="ＭＳ Ｐゴシック" panose="020B0600070205080204" pitchFamily="34" charset="-128"/>
              </a:rPr>
              <a:t>.</a:t>
            </a:r>
          </a:p>
          <a:p>
            <a:pPr marL="0" indent="0">
              <a:lnSpc>
                <a:spcPct val="100000"/>
              </a:lnSpc>
            </a:pPr>
            <a:endParaRPr lang="en-US" altLang="en-US" sz="1100" dirty="0">
              <a:solidFill>
                <a:srgbClr val="FF0000"/>
              </a:solidFill>
            </a:endParaRPr>
          </a:p>
          <a:p>
            <a:pPr marL="0" indent="0">
              <a:lnSpc>
                <a:spcPct val="100000"/>
              </a:lnSpc>
            </a:pPr>
            <a:endParaRPr lang="en-US" altLang="en-US" sz="1100" dirty="0">
              <a:solidFill>
                <a:srgbClr val="FF0000"/>
              </a:solidFill>
            </a:endParaRPr>
          </a:p>
        </p:txBody>
      </p:sp>
      <p:sp>
        <p:nvSpPr>
          <p:cNvPr id="41988" name="Text Placeholder 6"/>
          <p:cNvSpPr>
            <a:spLocks noGrp="1"/>
          </p:cNvSpPr>
          <p:nvPr>
            <p:ph type="body" sz="quarter" idx="3"/>
          </p:nvPr>
        </p:nvSpPr>
        <p:spPr>
          <a:xfrm>
            <a:off x="4645027" y="1187053"/>
            <a:ext cx="3658145" cy="479822"/>
          </a:xfrm>
        </p:spPr>
        <p:txBody>
          <a:bodyPr/>
          <a:lstStyle/>
          <a:p>
            <a:pPr>
              <a:lnSpc>
                <a:spcPct val="100000"/>
              </a:lnSpc>
            </a:pPr>
            <a:r>
              <a:rPr lang="en-US" altLang="en-US" sz="1200" u="sng" dirty="0"/>
              <a:t>Advisory  # 2 </a:t>
            </a:r>
            <a:r>
              <a:rPr lang="en-US" altLang="en-US" sz="1200" dirty="0"/>
              <a:t>- This submission is the same as month, year </a:t>
            </a:r>
          </a:p>
        </p:txBody>
      </p:sp>
      <p:sp>
        <p:nvSpPr>
          <p:cNvPr id="41989" name="Content Placeholder 7"/>
          <p:cNvSpPr>
            <a:spLocks noGrp="1"/>
          </p:cNvSpPr>
          <p:nvPr>
            <p:ph sz="quarter" idx="4"/>
          </p:nvPr>
        </p:nvSpPr>
        <p:spPr>
          <a:xfrm>
            <a:off x="4645027" y="1683544"/>
            <a:ext cx="3658145" cy="2963466"/>
          </a:xfrm>
        </p:spPr>
        <p:txBody>
          <a:bodyPr/>
          <a:lstStyle/>
          <a:p>
            <a:pPr marL="0" indent="0">
              <a:lnSpc>
                <a:spcPct val="100000"/>
              </a:lnSpc>
            </a:pPr>
            <a:endParaRPr lang="en-US" altLang="en-US" sz="1100" dirty="0"/>
          </a:p>
          <a:p>
            <a:pPr marL="0" indent="0">
              <a:lnSpc>
                <a:spcPct val="100000"/>
              </a:lnSpc>
            </a:pPr>
            <a:endParaRPr lang="en-US" altLang="en-US" sz="1100" dirty="0"/>
          </a:p>
          <a:p>
            <a:pPr marL="0" indent="0">
              <a:lnSpc>
                <a:spcPct val="100000"/>
              </a:lnSpc>
              <a:buNone/>
            </a:pPr>
            <a:r>
              <a:rPr lang="en-US" altLang="en-US" sz="1100" dirty="0"/>
              <a:t>There is a possibility that this data has been submitted in error, since the data submitted was an exact duplicate of previous data submission within the last 11 months</a:t>
            </a:r>
          </a:p>
          <a:p>
            <a:pPr marL="4763" lvl="1" indent="0">
              <a:lnSpc>
                <a:spcPct val="100000"/>
              </a:lnSpc>
            </a:pPr>
            <a:endParaRPr lang="en-US" altLang="en-US" dirty="0">
              <a:ea typeface="ＭＳ Ｐゴシック" panose="020B0600070205080204" pitchFamily="34" charset="-128"/>
            </a:endParaRPr>
          </a:p>
          <a:p>
            <a:pPr marL="4763" lvl="1" indent="0">
              <a:lnSpc>
                <a:spcPct val="100000"/>
              </a:lnSpc>
            </a:pPr>
            <a:endParaRPr lang="en-US" altLang="en-US"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2 applies to all categories.  It determines if the current submission is an exact copy of a prior submission for another month</a:t>
            </a:r>
          </a:p>
          <a:p>
            <a:pPr marL="0" indent="0">
              <a:lnSpc>
                <a:spcPct val="100000"/>
              </a:lnSpc>
            </a:pPr>
            <a:endParaRPr lang="en-US" altLang="en-US" sz="1100" dirty="0">
              <a:solidFill>
                <a:srgbClr val="FF0000"/>
              </a:solidFill>
            </a:endParaRPr>
          </a:p>
        </p:txBody>
      </p:sp>
      <p:sp>
        <p:nvSpPr>
          <p:cNvPr id="41990" name="Text Placeholder 6"/>
          <p:cNvSpPr>
            <a:spLocks noGrp="1"/>
          </p:cNvSpPr>
          <p:nvPr>
            <p:ph type="body" idx="1"/>
          </p:nvPr>
        </p:nvSpPr>
        <p:spPr>
          <a:xfrm>
            <a:off x="691930" y="1426964"/>
            <a:ext cx="3652347" cy="479822"/>
          </a:xfrm>
        </p:spPr>
        <p:txBody>
          <a:bodyPr/>
          <a:lstStyle/>
          <a:p>
            <a:pPr>
              <a:lnSpc>
                <a:spcPct val="100000"/>
              </a:lnSpc>
            </a:pPr>
            <a:r>
              <a:rPr lang="en-US" altLang="en-US" sz="1200" u="sng" dirty="0"/>
              <a:t>Advisory # 1 </a:t>
            </a:r>
            <a:r>
              <a:rPr lang="en-US" altLang="en-US" sz="1200" dirty="0"/>
              <a:t>- the calculated Measurement over the smoothed period is perfect</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691930" y="143232"/>
            <a:ext cx="6172200" cy="479822"/>
          </a:xfrm>
        </p:spPr>
        <p:txBody>
          <a:bodyPr/>
          <a:lstStyle/>
          <a:p>
            <a:r>
              <a:rPr lang="en-US" altLang="en-US" dirty="0"/>
              <a:t>DSR Advisory Details</a:t>
            </a:r>
          </a:p>
        </p:txBody>
      </p:sp>
      <p:sp>
        <p:nvSpPr>
          <p:cNvPr id="44035" name="Text Placeholder 4"/>
          <p:cNvSpPr>
            <a:spLocks noGrp="1"/>
          </p:cNvSpPr>
          <p:nvPr>
            <p:ph type="body" idx="1"/>
          </p:nvPr>
        </p:nvSpPr>
        <p:spPr>
          <a:xfrm>
            <a:off x="691930" y="905125"/>
            <a:ext cx="3737195" cy="479822"/>
          </a:xfrm>
        </p:spPr>
        <p:txBody>
          <a:bodyPr/>
          <a:lstStyle/>
          <a:p>
            <a:pPr>
              <a:lnSpc>
                <a:spcPct val="100000"/>
              </a:lnSpc>
            </a:pPr>
            <a:r>
              <a:rPr lang="en-US" altLang="en-US" sz="1200" u="sng" dirty="0"/>
              <a:t>Advisory # 3 </a:t>
            </a:r>
            <a:r>
              <a:rPr lang="en-US" altLang="en-US" sz="1200" dirty="0"/>
              <a:t>- The calculated return rate is greatly than 20% per year.”</a:t>
            </a:r>
          </a:p>
        </p:txBody>
      </p:sp>
      <p:sp>
        <p:nvSpPr>
          <p:cNvPr id="44036" name="Text Placeholder 6"/>
          <p:cNvSpPr>
            <a:spLocks noGrp="1"/>
          </p:cNvSpPr>
          <p:nvPr>
            <p:ph type="body" sz="quarter" idx="3"/>
          </p:nvPr>
        </p:nvSpPr>
        <p:spPr>
          <a:xfrm>
            <a:off x="4572000" y="1306365"/>
            <a:ext cx="3309937" cy="479822"/>
          </a:xfrm>
        </p:spPr>
        <p:txBody>
          <a:bodyPr/>
          <a:lstStyle/>
          <a:p>
            <a:pPr>
              <a:lnSpc>
                <a:spcPct val="100000"/>
              </a:lnSpc>
            </a:pPr>
            <a:r>
              <a:rPr lang="en-US" altLang="en-US" sz="1200" u="sng" dirty="0"/>
              <a:t>Advisory  # 4 </a:t>
            </a:r>
            <a:r>
              <a:rPr lang="en-US" altLang="en-US" sz="1200" dirty="0"/>
              <a:t>- Normalization Units changed greater than 25% between consecutive months</a:t>
            </a:r>
          </a:p>
          <a:p>
            <a:pPr>
              <a:lnSpc>
                <a:spcPct val="100000"/>
              </a:lnSpc>
            </a:pPr>
            <a:endParaRPr lang="en-US" altLang="en-US" sz="1200" dirty="0"/>
          </a:p>
        </p:txBody>
      </p:sp>
      <p:sp>
        <p:nvSpPr>
          <p:cNvPr id="44037" name="Content Placeholder 7"/>
          <p:cNvSpPr>
            <a:spLocks noGrp="1"/>
          </p:cNvSpPr>
          <p:nvPr>
            <p:ph sz="quarter" idx="4"/>
          </p:nvPr>
        </p:nvSpPr>
        <p:spPr>
          <a:xfrm>
            <a:off x="4649391" y="2032885"/>
            <a:ext cx="3951684" cy="2963466"/>
          </a:xfrm>
        </p:spPr>
        <p:txBody>
          <a:bodyPr/>
          <a:lstStyle/>
          <a:p>
            <a:pPr marL="0" indent="0">
              <a:lnSpc>
                <a:spcPct val="100000"/>
              </a:lnSpc>
              <a:buNone/>
            </a:pPr>
            <a:r>
              <a:rPr lang="en-US" altLang="en-US" sz="1100" dirty="0"/>
              <a:t>Using Problem Reports (NPR) as an example:</a:t>
            </a:r>
          </a:p>
          <a:p>
            <a:pPr marL="4763" lvl="1" indent="0">
              <a:lnSpc>
                <a:spcPct val="100000"/>
              </a:lnSpc>
              <a:buNone/>
            </a:pPr>
            <a:r>
              <a:rPr lang="en-US" altLang="en-US" dirty="0">
                <a:ea typeface="ＭＳ Ｐゴシック" panose="020B0600070205080204" pitchFamily="34" charset="-128"/>
              </a:rPr>
              <a:t>Considering Product Category  1.2.9.2 .1 Legacy Edge Routers</a:t>
            </a:r>
          </a:p>
          <a:p>
            <a:pPr marL="4763" lvl="1" indent="0">
              <a:lnSpc>
                <a:spcPct val="100000"/>
              </a:lnSpc>
              <a:buNone/>
            </a:pPr>
            <a:r>
              <a:rPr lang="en-US" altLang="en-US" dirty="0">
                <a:ea typeface="ＭＳ Ｐゴシック" panose="020B0600070205080204" pitchFamily="34" charset="-128"/>
              </a:rPr>
              <a:t>NPRs is the normalization units for this measurement</a:t>
            </a:r>
          </a:p>
          <a:p>
            <a:pPr marL="4763" lvl="1" indent="0">
              <a:lnSpc>
                <a:spcPct val="100000"/>
              </a:lnSpc>
              <a:buNone/>
            </a:pPr>
            <a:r>
              <a:rPr lang="en-US" altLang="en-US" dirty="0">
                <a:ea typeface="ＭＳ Ｐゴシック" panose="020B0600070205080204" pitchFamily="34" charset="-128"/>
              </a:rPr>
              <a:t>Table A-2 tells us the normalization unit for Problem Reports is a Network Element, or in this case a router</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Did the number of routers deployed indeed increase more than 25% since the previous months data submission?</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4 applies to NPRs in all product categories.</a:t>
            </a:r>
          </a:p>
          <a:p>
            <a:pPr marL="0" indent="0">
              <a:lnSpc>
                <a:spcPct val="100000"/>
              </a:lnSpc>
              <a:buNone/>
            </a:pPr>
            <a:endParaRPr lang="en-US" altLang="en-US" sz="1100" dirty="0"/>
          </a:p>
        </p:txBody>
      </p:sp>
      <p:sp>
        <p:nvSpPr>
          <p:cNvPr id="44038" name="Content Placeholder 6"/>
          <p:cNvSpPr>
            <a:spLocks noGrp="1"/>
          </p:cNvSpPr>
          <p:nvPr>
            <p:ph sz="half" idx="2"/>
          </p:nvPr>
        </p:nvSpPr>
        <p:spPr>
          <a:xfrm>
            <a:off x="691930" y="2036802"/>
            <a:ext cx="3802680" cy="2963466"/>
          </a:xfrm>
        </p:spPr>
        <p:txBody>
          <a:bodyPr/>
          <a:lstStyle/>
          <a:p>
            <a:pPr marL="0" indent="0">
              <a:lnSpc>
                <a:spcPct val="100000"/>
              </a:lnSpc>
              <a:buNone/>
            </a:pPr>
            <a:r>
              <a:rPr lang="en-US" altLang="en-US" sz="1100" dirty="0"/>
              <a:t>This Advisory will be triggered if the submission month data ratio exceeds 0.0167 for any of the return measures.</a:t>
            </a:r>
          </a:p>
          <a:p>
            <a:pPr marL="201168" lvl="1" indent="0">
              <a:lnSpc>
                <a:spcPct val="100000"/>
              </a:lnSpc>
              <a:buNone/>
            </a:pPr>
            <a:r>
              <a:rPr lang="en-US" altLang="en-US" dirty="0"/>
              <a:t>ERI ratio - FRri / FRsi &gt; 0.0167</a:t>
            </a:r>
          </a:p>
          <a:p>
            <a:pPr marL="201168" lvl="1" indent="0">
              <a:lnSpc>
                <a:spcPct val="100000"/>
              </a:lnSpc>
              <a:buNone/>
            </a:pPr>
            <a:r>
              <a:rPr lang="en-US" altLang="en-US" dirty="0"/>
              <a:t>YRR ratio - </a:t>
            </a:r>
            <a:r>
              <a:rPr lang="en-US" altLang="en-US" dirty="0" err="1"/>
              <a:t>FRry</a:t>
            </a:r>
            <a:r>
              <a:rPr lang="en-US" altLang="en-US" dirty="0"/>
              <a:t> / FRsy &gt; 0.0167</a:t>
            </a:r>
          </a:p>
          <a:p>
            <a:pPr marL="201168" lvl="1" indent="0">
              <a:lnSpc>
                <a:spcPct val="100000"/>
              </a:lnSpc>
              <a:buNone/>
            </a:pPr>
            <a:r>
              <a:rPr lang="en-US" altLang="en-US" dirty="0"/>
              <a:t>LTR ratio - </a:t>
            </a:r>
            <a:r>
              <a:rPr lang="en-US" altLang="en-US" dirty="0" err="1"/>
              <a:t>FRrt</a:t>
            </a:r>
            <a:r>
              <a:rPr lang="en-US" altLang="en-US" dirty="0"/>
              <a:t> / FRst &gt; 0.0167</a:t>
            </a:r>
          </a:p>
          <a:p>
            <a:pPr marL="201168" lvl="1" indent="0">
              <a:lnSpc>
                <a:spcPct val="100000"/>
              </a:lnSpc>
              <a:buNone/>
            </a:pPr>
            <a:r>
              <a:rPr lang="en-US" altLang="en-US" dirty="0"/>
              <a:t>BRR ratio - </a:t>
            </a:r>
            <a:r>
              <a:rPr lang="en-US" altLang="en-US" dirty="0" err="1"/>
              <a:t>FRrb</a:t>
            </a:r>
            <a:r>
              <a:rPr lang="en-US" altLang="en-US" dirty="0"/>
              <a:t> / </a:t>
            </a:r>
            <a:r>
              <a:rPr lang="en-US" altLang="en-US" dirty="0" err="1"/>
              <a:t>FRsb</a:t>
            </a:r>
            <a:r>
              <a:rPr lang="en-US" altLang="en-US" dirty="0"/>
              <a:t> &gt; 0.0167</a:t>
            </a:r>
          </a:p>
          <a:p>
            <a:pPr marL="201168" lvl="1" indent="0">
              <a:lnSpc>
                <a:spcPct val="100000"/>
              </a:lnSpc>
              <a:buNone/>
            </a:pPr>
            <a:endParaRPr lang="en-US" altLang="en-US" dirty="0"/>
          </a:p>
          <a:p>
            <a:pPr marL="4763" lvl="1" indent="0">
              <a:lnSpc>
                <a:spcPct val="100000"/>
              </a:lnSpc>
              <a:buNone/>
            </a:pPr>
            <a:r>
              <a:rPr lang="en-US" altLang="en-US" dirty="0">
                <a:ea typeface="ＭＳ Ｐゴシック" panose="020B0600070205080204" pitchFamily="34" charset="-128"/>
              </a:rPr>
              <a:t>Are the number of returns counted correctly and is the population counted correctly?</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dirty="0">
                <a:ea typeface="ＭＳ Ｐゴシック" panose="020B0600070205080204" pitchFamily="34" charset="-128"/>
              </a:rPr>
              <a:t>Note</a:t>
            </a:r>
            <a:r>
              <a:rPr lang="en-US" altLang="en-US" dirty="0">
                <a:ea typeface="ＭＳ Ｐゴシック" panose="020B0600070205080204" pitchFamily="34" charset="-128"/>
              </a:rPr>
              <a:t>, Advisory 3 applies to ERI, YRR, LTR, and BRR</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691931" y="191689"/>
            <a:ext cx="6172200" cy="371475"/>
          </a:xfrm>
        </p:spPr>
        <p:txBody>
          <a:bodyPr/>
          <a:lstStyle/>
          <a:p>
            <a:r>
              <a:rPr lang="en-US" altLang="en-US" dirty="0"/>
              <a:t>DSR Advisory Details</a:t>
            </a:r>
          </a:p>
        </p:txBody>
      </p:sp>
      <p:sp>
        <p:nvSpPr>
          <p:cNvPr id="46083" name="Text Placeholder 4"/>
          <p:cNvSpPr>
            <a:spLocks noGrp="1"/>
          </p:cNvSpPr>
          <p:nvPr>
            <p:ph type="body" idx="1"/>
          </p:nvPr>
        </p:nvSpPr>
        <p:spPr>
          <a:xfrm>
            <a:off x="691930" y="1240108"/>
            <a:ext cx="3652347" cy="479822"/>
          </a:xfrm>
        </p:spPr>
        <p:txBody>
          <a:bodyPr/>
          <a:lstStyle/>
          <a:p>
            <a:pPr>
              <a:lnSpc>
                <a:spcPct val="100000"/>
              </a:lnSpc>
            </a:pPr>
            <a:r>
              <a:rPr lang="en-US" altLang="en-US" sz="1200" u="sng" dirty="0"/>
              <a:t>Advisory # 5 </a:t>
            </a:r>
            <a:r>
              <a:rPr lang="en-US" altLang="en-US" sz="1200" dirty="0"/>
              <a:t>- Data Element greater than 150% of the highest value reported over the previous 11 months </a:t>
            </a:r>
          </a:p>
        </p:txBody>
      </p:sp>
      <p:sp>
        <p:nvSpPr>
          <p:cNvPr id="46084" name="Content Placeholder 5"/>
          <p:cNvSpPr>
            <a:spLocks noGrp="1"/>
          </p:cNvSpPr>
          <p:nvPr>
            <p:ph sz="half" idx="2"/>
          </p:nvPr>
        </p:nvSpPr>
        <p:spPr/>
        <p:txBody>
          <a:bodyPr/>
          <a:lstStyle/>
          <a:p>
            <a:pPr marL="0" indent="0">
              <a:lnSpc>
                <a:spcPct val="100000"/>
              </a:lnSpc>
            </a:pPr>
            <a:endParaRPr lang="en-US" altLang="en-US" sz="1100" dirty="0"/>
          </a:p>
          <a:p>
            <a:pPr marL="0" indent="0">
              <a:lnSpc>
                <a:spcPct val="100000"/>
              </a:lnSpc>
              <a:buNone/>
            </a:pPr>
            <a:r>
              <a:rPr lang="en-US" altLang="en-US" sz="1100" dirty="0"/>
              <a:t>Using Problem Reports (NPR) as an example:</a:t>
            </a:r>
          </a:p>
          <a:p>
            <a:pPr marL="4763" lvl="1" indent="0">
              <a:lnSpc>
                <a:spcPct val="100000"/>
              </a:lnSpc>
              <a:buNone/>
            </a:pPr>
            <a:r>
              <a:rPr lang="en-US" altLang="en-US" dirty="0">
                <a:ea typeface="ＭＳ Ｐゴシック" panose="020B0600070205080204" pitchFamily="34" charset="-128"/>
              </a:rPr>
              <a:t>Considering Product Category  1.2.9.2.1 Legacy Edge Routers</a:t>
            </a:r>
          </a:p>
          <a:p>
            <a:pPr marL="324803" lvl="2" indent="0">
              <a:lnSpc>
                <a:spcPct val="100000"/>
              </a:lnSpc>
              <a:buNone/>
            </a:pPr>
            <a:r>
              <a:rPr lang="en-US" altLang="en-US" dirty="0">
                <a:ea typeface="ＭＳ Ｐゴシック" panose="020B0600070205080204" pitchFamily="34" charset="-128"/>
              </a:rPr>
              <a:t>Np2 is  the number of major problem reports in this calculation period</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Is the number of major problem reports for this calculation period truly more than 150% higher than the highest value submitted in the past 11 months for this measurement?</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5 applies to NPR2, NPR3, and NPR4 in all product categories as appropriate</a:t>
            </a:r>
          </a:p>
          <a:p>
            <a:pPr marL="4763" lvl="1" indent="0">
              <a:lnSpc>
                <a:spcPct val="100000"/>
              </a:lnSpc>
            </a:pPr>
            <a:endParaRPr lang="en-US" altLang="en-US" dirty="0">
              <a:ea typeface="ＭＳ Ｐゴシック" panose="020B0600070205080204" pitchFamily="34" charset="-128"/>
            </a:endParaRPr>
          </a:p>
          <a:p>
            <a:pPr marL="0" indent="0">
              <a:lnSpc>
                <a:spcPct val="100000"/>
              </a:lnSpc>
            </a:pPr>
            <a:endParaRPr lang="en-US" altLang="en-US" sz="1100" dirty="0"/>
          </a:p>
          <a:p>
            <a:pPr marL="0" indent="0">
              <a:lnSpc>
                <a:spcPct val="100000"/>
              </a:lnSpc>
            </a:pPr>
            <a:endParaRPr lang="en-US" altLang="en-US" sz="1100" dirty="0"/>
          </a:p>
        </p:txBody>
      </p:sp>
      <p:sp>
        <p:nvSpPr>
          <p:cNvPr id="46085" name="Text Placeholder 6"/>
          <p:cNvSpPr>
            <a:spLocks noGrp="1"/>
          </p:cNvSpPr>
          <p:nvPr>
            <p:ph type="body" sz="quarter" idx="3"/>
          </p:nvPr>
        </p:nvSpPr>
        <p:spPr>
          <a:xfrm>
            <a:off x="4572000" y="1480019"/>
            <a:ext cx="3658145" cy="479822"/>
          </a:xfrm>
        </p:spPr>
        <p:txBody>
          <a:bodyPr/>
          <a:lstStyle/>
          <a:p>
            <a:pPr>
              <a:lnSpc>
                <a:spcPct val="100000"/>
              </a:lnSpc>
            </a:pPr>
            <a:r>
              <a:rPr lang="en-US" altLang="en-US" sz="1200" u="sng" dirty="0"/>
              <a:t>Advisory  # 6 </a:t>
            </a:r>
            <a:r>
              <a:rPr lang="en-US" altLang="en-US" sz="1200" dirty="0"/>
              <a:t>- Data Element less than 50% of the lowest value reported over the previous 11 months</a:t>
            </a:r>
          </a:p>
          <a:p>
            <a:pPr>
              <a:lnSpc>
                <a:spcPct val="100000"/>
              </a:lnSpc>
            </a:pPr>
            <a:r>
              <a:rPr lang="en-US" altLang="en-US" sz="1200" dirty="0"/>
              <a:t> </a:t>
            </a:r>
          </a:p>
        </p:txBody>
      </p:sp>
      <p:sp>
        <p:nvSpPr>
          <p:cNvPr id="46086" name="Content Placeholder 7"/>
          <p:cNvSpPr>
            <a:spLocks noGrp="1"/>
          </p:cNvSpPr>
          <p:nvPr>
            <p:ph sz="quarter" idx="4"/>
          </p:nvPr>
        </p:nvSpPr>
        <p:spPr/>
        <p:txBody>
          <a:bodyPr/>
          <a:lstStyle/>
          <a:p>
            <a:pPr marL="0" indent="0">
              <a:lnSpc>
                <a:spcPct val="100000"/>
              </a:lnSpc>
            </a:pPr>
            <a:endParaRPr lang="en-US" altLang="en-US" sz="1100" dirty="0"/>
          </a:p>
          <a:p>
            <a:pPr marL="0" indent="0">
              <a:lnSpc>
                <a:spcPct val="100000"/>
              </a:lnSpc>
              <a:buNone/>
            </a:pPr>
            <a:r>
              <a:rPr lang="en-US" altLang="en-US" sz="1100" dirty="0"/>
              <a:t>Using Problem Reports (NPR) as an example:</a:t>
            </a:r>
          </a:p>
          <a:p>
            <a:pPr marL="4763" lvl="1" indent="0">
              <a:lnSpc>
                <a:spcPct val="100000"/>
              </a:lnSpc>
              <a:buNone/>
            </a:pPr>
            <a:r>
              <a:rPr lang="en-US" altLang="en-US" dirty="0">
                <a:ea typeface="ＭＳ Ｐゴシック" panose="020B0600070205080204" pitchFamily="34" charset="-128"/>
              </a:rPr>
              <a:t>Considering Product Category  1.2.9.2.1 Legacy Edge Routers</a:t>
            </a:r>
          </a:p>
          <a:p>
            <a:pPr marL="324803" lvl="2" indent="0">
              <a:lnSpc>
                <a:spcPct val="100000"/>
              </a:lnSpc>
              <a:buNone/>
            </a:pPr>
            <a:r>
              <a:rPr lang="en-US" altLang="en-US" dirty="0">
                <a:ea typeface="ＭＳ Ｐゴシック" panose="020B0600070205080204" pitchFamily="34" charset="-128"/>
              </a:rPr>
              <a:t>Np2 is  the number of major problem reports in this calculation period</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Is the number of major problem reports for this calculation period truly less than 50% of the lowest value submitted in the past 11 months for this measurement?</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6 applies to NPR2, NPR3, and NPR4 in all product categories as appropriate</a:t>
            </a:r>
          </a:p>
          <a:p>
            <a:pPr marL="0" indent="0">
              <a:lnSpc>
                <a:spcPct val="100000"/>
              </a:lnSpc>
            </a:pPr>
            <a:endParaRPr lang="en-US" altLang="en-US" sz="1100" dirty="0"/>
          </a:p>
          <a:p>
            <a:pPr marL="0" indent="0">
              <a:lnSpc>
                <a:spcPct val="100000"/>
              </a:lnSpc>
            </a:pPr>
            <a:endParaRPr lang="en-US" altLang="en-US" sz="11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691932" y="239911"/>
            <a:ext cx="6172200" cy="479822"/>
          </a:xfrm>
        </p:spPr>
        <p:txBody>
          <a:bodyPr/>
          <a:lstStyle/>
          <a:p>
            <a:r>
              <a:rPr lang="en-US" altLang="en-US" dirty="0"/>
              <a:t>DSR Advisory Details</a:t>
            </a:r>
          </a:p>
        </p:txBody>
      </p:sp>
      <p:sp>
        <p:nvSpPr>
          <p:cNvPr id="48131" name="Text Placeholder 4"/>
          <p:cNvSpPr>
            <a:spLocks noGrp="1"/>
          </p:cNvSpPr>
          <p:nvPr>
            <p:ph type="body" idx="1"/>
          </p:nvPr>
        </p:nvSpPr>
        <p:spPr>
          <a:xfrm>
            <a:off x="691931" y="1350241"/>
            <a:ext cx="3652347" cy="479822"/>
          </a:xfrm>
        </p:spPr>
        <p:txBody>
          <a:bodyPr/>
          <a:lstStyle/>
          <a:p>
            <a:pPr>
              <a:lnSpc>
                <a:spcPct val="100000"/>
              </a:lnSpc>
            </a:pPr>
            <a:r>
              <a:rPr lang="en-US" altLang="en-US" sz="1200" u="sng" dirty="0"/>
              <a:t>Advisory # 7 </a:t>
            </a:r>
            <a:r>
              <a:rPr lang="en-US" altLang="en-US" sz="1200" dirty="0"/>
              <a:t>- Data Element greater than 125% of the highest value reported over the previous 11 months</a:t>
            </a:r>
          </a:p>
        </p:txBody>
      </p:sp>
      <p:sp>
        <p:nvSpPr>
          <p:cNvPr id="48132" name="Content Placeholder 5"/>
          <p:cNvSpPr>
            <a:spLocks noGrp="1"/>
          </p:cNvSpPr>
          <p:nvPr>
            <p:ph sz="half" idx="2"/>
          </p:nvPr>
        </p:nvSpPr>
        <p:spPr>
          <a:xfrm>
            <a:off x="698063" y="1936432"/>
            <a:ext cx="3652346" cy="2963466"/>
          </a:xfrm>
        </p:spPr>
        <p:txBody>
          <a:bodyPr/>
          <a:lstStyle/>
          <a:p>
            <a:pPr marL="0" indent="0">
              <a:lnSpc>
                <a:spcPct val="100000"/>
              </a:lnSpc>
              <a:buNone/>
            </a:pPr>
            <a:r>
              <a:rPr lang="en-US" altLang="en-US" sz="1100" dirty="0"/>
              <a:t>Using Problem Reports (NPR) as an example:</a:t>
            </a:r>
          </a:p>
          <a:p>
            <a:pPr marL="4763" lvl="1" indent="0">
              <a:lnSpc>
                <a:spcPct val="100000"/>
              </a:lnSpc>
              <a:buNone/>
            </a:pPr>
            <a:r>
              <a:rPr lang="en-US" altLang="en-US" dirty="0">
                <a:ea typeface="ＭＳ Ｐゴシック" panose="020B0600070205080204" pitchFamily="34" charset="-128"/>
              </a:rPr>
              <a:t>Considering Product Category  1.2.9.2.1 Legacy Edge Routers</a:t>
            </a:r>
          </a:p>
          <a:p>
            <a:pPr marL="324803" lvl="2" indent="0">
              <a:lnSpc>
                <a:spcPct val="100000"/>
              </a:lnSpc>
              <a:buNone/>
            </a:pPr>
            <a:r>
              <a:rPr lang="en-US" altLang="en-US" dirty="0">
                <a:ea typeface="ＭＳ Ｐゴシック" panose="020B0600070205080204" pitchFamily="34" charset="-128"/>
              </a:rPr>
              <a:t>Np3 is the number of minor problem reports in this calculation period</a:t>
            </a:r>
          </a:p>
          <a:p>
            <a:pPr marL="4763" lvl="1" indent="0">
              <a:lnSpc>
                <a:spcPct val="100000"/>
              </a:lnSpc>
              <a:buNone/>
            </a:pPr>
            <a:r>
              <a:rPr lang="en-US" altLang="en-US" dirty="0">
                <a:ea typeface="ＭＳ Ｐゴシック" panose="020B0600070205080204" pitchFamily="34" charset="-128"/>
              </a:rPr>
              <a:t>This advisory</a:t>
            </a:r>
            <a:r>
              <a:rPr lang="en-US" altLang="en-US" b="1" u="sng" dirty="0">
                <a:ea typeface="ＭＳ Ｐゴシック" panose="020B0600070205080204" pitchFamily="34" charset="-128"/>
              </a:rPr>
              <a:t> </a:t>
            </a:r>
            <a:r>
              <a:rPr lang="en-US" altLang="en-US" dirty="0">
                <a:ea typeface="ＭＳ Ｐゴシック" panose="020B0600070205080204" pitchFamily="34" charset="-128"/>
              </a:rPr>
              <a:t>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Is the number of minor problem reports for this calculation period truly more than 125% higher than the highest value submitted in the past 11 months for this measurement?</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7 applies to NPR3 and NPR4 in all product categories as appropriate.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0" indent="0">
              <a:lnSpc>
                <a:spcPct val="100000"/>
              </a:lnSpc>
            </a:pPr>
            <a:endParaRPr lang="en-US" altLang="en-US" sz="1100" dirty="0"/>
          </a:p>
          <a:p>
            <a:pPr marL="0" indent="0">
              <a:lnSpc>
                <a:spcPct val="100000"/>
              </a:lnSpc>
            </a:pPr>
            <a:endParaRPr lang="en-US" altLang="en-US" sz="1100" dirty="0"/>
          </a:p>
        </p:txBody>
      </p:sp>
      <p:sp>
        <p:nvSpPr>
          <p:cNvPr id="48133" name="Text Placeholder 6"/>
          <p:cNvSpPr>
            <a:spLocks noGrp="1"/>
          </p:cNvSpPr>
          <p:nvPr>
            <p:ph type="body" sz="quarter" idx="3"/>
          </p:nvPr>
        </p:nvSpPr>
        <p:spPr>
          <a:xfrm>
            <a:off x="4645027" y="1597368"/>
            <a:ext cx="3658145" cy="479822"/>
          </a:xfrm>
        </p:spPr>
        <p:txBody>
          <a:bodyPr/>
          <a:lstStyle/>
          <a:p>
            <a:pPr>
              <a:lnSpc>
                <a:spcPct val="100000"/>
              </a:lnSpc>
            </a:pPr>
            <a:r>
              <a:rPr lang="en-US" altLang="en-US" sz="1200" u="sng" dirty="0"/>
              <a:t>Advisory  # 8 </a:t>
            </a:r>
            <a:r>
              <a:rPr lang="en-US" altLang="en-US" sz="1200" dirty="0"/>
              <a:t>- Data Element is less than 75% of the lowest value reported over the previous 11 months</a:t>
            </a:r>
          </a:p>
          <a:p>
            <a:endParaRPr lang="en-US" altLang="en-US" sz="1200" dirty="0"/>
          </a:p>
        </p:txBody>
      </p:sp>
      <p:sp>
        <p:nvSpPr>
          <p:cNvPr id="48134" name="Content Placeholder 7"/>
          <p:cNvSpPr>
            <a:spLocks noGrp="1"/>
          </p:cNvSpPr>
          <p:nvPr>
            <p:ph sz="quarter" idx="4"/>
          </p:nvPr>
        </p:nvSpPr>
        <p:spPr>
          <a:xfrm>
            <a:off x="4645027" y="1940123"/>
            <a:ext cx="3658145" cy="2963466"/>
          </a:xfrm>
        </p:spPr>
        <p:txBody>
          <a:bodyPr/>
          <a:lstStyle/>
          <a:p>
            <a:pPr marL="0" indent="0">
              <a:lnSpc>
                <a:spcPct val="100000"/>
              </a:lnSpc>
              <a:buNone/>
            </a:pPr>
            <a:r>
              <a:rPr lang="en-US" altLang="en-US" sz="1100" dirty="0"/>
              <a:t>Using Problem Reports (NPR) as an example:</a:t>
            </a:r>
          </a:p>
          <a:p>
            <a:pPr marL="4763" lvl="1" indent="0">
              <a:lnSpc>
                <a:spcPct val="100000"/>
              </a:lnSpc>
              <a:buNone/>
            </a:pPr>
            <a:r>
              <a:rPr lang="en-US" altLang="en-US" dirty="0">
                <a:ea typeface="ＭＳ Ｐゴシック" panose="020B0600070205080204" pitchFamily="34" charset="-128"/>
              </a:rPr>
              <a:t>Considering Product Category  1.2.9.2.1 Legacy Edge Routers</a:t>
            </a:r>
          </a:p>
          <a:p>
            <a:pPr marL="324803" lvl="2" indent="0">
              <a:lnSpc>
                <a:spcPct val="100000"/>
              </a:lnSpc>
              <a:buNone/>
            </a:pPr>
            <a:r>
              <a:rPr lang="en-US" altLang="en-US" dirty="0">
                <a:ea typeface="ＭＳ Ｐゴシック" panose="020B0600070205080204" pitchFamily="34" charset="-128"/>
              </a:rPr>
              <a:t>Np3 is the number minor problem reports in the reporting period</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Is the number of minor problem reports for this data submission period truly less than 75% of the lowest value submitted in the past 11 months for this measurement?</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8 applies to NPR3 and NPR4 in all product categories as appropriate.</a:t>
            </a:r>
          </a:p>
          <a:p>
            <a:pPr marL="0" indent="0">
              <a:lnSpc>
                <a:spcPct val="100000"/>
              </a:lnSpc>
              <a:buNone/>
            </a:pPr>
            <a:endParaRPr lang="en-US" altLang="en-US" sz="1100" dirty="0"/>
          </a:p>
          <a:p>
            <a:pPr marL="0" indent="0">
              <a:lnSpc>
                <a:spcPct val="100000"/>
              </a:lnSpc>
            </a:pPr>
            <a:endParaRPr lang="en-US" altLang="en-US" sz="11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699952" y="198833"/>
            <a:ext cx="6172200" cy="357187"/>
          </a:xfrm>
        </p:spPr>
        <p:txBody>
          <a:bodyPr/>
          <a:lstStyle/>
          <a:p>
            <a:r>
              <a:rPr lang="en-US" altLang="en-US" dirty="0"/>
              <a:t>DSR Advisory Details</a:t>
            </a:r>
          </a:p>
        </p:txBody>
      </p:sp>
      <p:sp>
        <p:nvSpPr>
          <p:cNvPr id="50179" name="Text Placeholder 4"/>
          <p:cNvSpPr>
            <a:spLocks noGrp="1"/>
          </p:cNvSpPr>
          <p:nvPr>
            <p:ph type="body" idx="1"/>
          </p:nvPr>
        </p:nvSpPr>
        <p:spPr/>
        <p:txBody>
          <a:bodyPr/>
          <a:lstStyle/>
          <a:p>
            <a:pPr>
              <a:lnSpc>
                <a:spcPct val="100000"/>
              </a:lnSpc>
            </a:pPr>
            <a:r>
              <a:rPr lang="en-US" altLang="en-US" sz="1200" u="sng" dirty="0"/>
              <a:t>Advisory  # 10</a:t>
            </a:r>
            <a:r>
              <a:rPr lang="en-US" altLang="en-US" sz="1200" dirty="0"/>
              <a:t> - Data Element greater than 120% of the highest value reported over the previous 11 months</a:t>
            </a:r>
          </a:p>
        </p:txBody>
      </p:sp>
      <p:sp>
        <p:nvSpPr>
          <p:cNvPr id="50180" name="Content Placeholder 5"/>
          <p:cNvSpPr>
            <a:spLocks noGrp="1"/>
          </p:cNvSpPr>
          <p:nvPr>
            <p:ph sz="half" idx="2"/>
          </p:nvPr>
        </p:nvSpPr>
        <p:spPr>
          <a:xfrm>
            <a:off x="691931" y="1672113"/>
            <a:ext cx="3652346" cy="2963466"/>
          </a:xfrm>
        </p:spPr>
        <p:txBody>
          <a:bodyPr/>
          <a:lstStyle/>
          <a:p>
            <a:pPr marL="0" indent="0">
              <a:lnSpc>
                <a:spcPct val="100000"/>
              </a:lnSpc>
              <a:buNone/>
            </a:pPr>
            <a:r>
              <a:rPr lang="en-US" altLang="en-US" sz="1100" dirty="0"/>
              <a:t>Using Field Replaceable Unit Returns (FR) as an example:</a:t>
            </a:r>
          </a:p>
          <a:p>
            <a:pPr marL="4763" lvl="1" indent="0">
              <a:lnSpc>
                <a:spcPct val="100000"/>
              </a:lnSpc>
              <a:buNone/>
            </a:pPr>
            <a:r>
              <a:rPr lang="en-US" altLang="en-US" dirty="0">
                <a:ea typeface="ＭＳ Ｐゴシック" panose="020B0600070205080204" pitchFamily="34" charset="-128"/>
              </a:rPr>
              <a:t>Considering Product Category  1.2.9.2.1 Legacy Edge Routers</a:t>
            </a:r>
          </a:p>
          <a:p>
            <a:pPr marL="324803" lvl="2" indent="0">
              <a:lnSpc>
                <a:spcPct val="100000"/>
              </a:lnSpc>
              <a:buNone/>
            </a:pPr>
            <a:r>
              <a:rPr lang="en-US" altLang="en-US" dirty="0" err="1">
                <a:ea typeface="ＭＳ Ｐゴシック" panose="020B0600070205080204" pitchFamily="34" charset="-128"/>
              </a:rPr>
              <a:t>FRry</a:t>
            </a:r>
            <a:r>
              <a:rPr lang="en-US" altLang="en-US" dirty="0">
                <a:ea typeface="ＭＳ Ｐゴシック" panose="020B0600070205080204" pitchFamily="34" charset="-128"/>
              </a:rPr>
              <a:t>  is  the number returns from they YRR basis shipping period.</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Is the number of returns submitted for this calculation period truly greater than 120%  of the highest value submitted in the past 11 months for this measurement?</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10 applies to </a:t>
            </a:r>
            <a:r>
              <a:rPr lang="en-US" altLang="en-US" dirty="0" err="1">
                <a:ea typeface="ＭＳ Ｐゴシック" panose="020B0600070205080204" pitchFamily="34" charset="-128"/>
              </a:rPr>
              <a:t>DVd</a:t>
            </a:r>
            <a:r>
              <a:rPr lang="en-US" altLang="en-US" dirty="0">
                <a:ea typeface="ＭＳ Ｐゴシック" panose="020B0600070205080204" pitchFamily="34" charset="-128"/>
              </a:rPr>
              <a:t>, ERI, </a:t>
            </a:r>
            <a:r>
              <a:rPr lang="en-US" altLang="en-US" dirty="0" err="1">
                <a:ea typeface="ＭＳ Ｐゴシック" panose="020B0600070205080204" pitchFamily="34" charset="-128"/>
              </a:rPr>
              <a:t>FRry</a:t>
            </a:r>
            <a:r>
              <a:rPr lang="en-US" altLang="en-US" dirty="0">
                <a:ea typeface="ＭＳ Ｐゴシック" panose="020B0600070205080204" pitchFamily="34" charset="-128"/>
              </a:rPr>
              <a:t>, LTR, YRR, and SQ in all product categories as appropriate.</a:t>
            </a:r>
          </a:p>
          <a:p>
            <a:pPr marL="0" indent="0">
              <a:lnSpc>
                <a:spcPct val="100000"/>
              </a:lnSpc>
            </a:pPr>
            <a:endParaRPr lang="en-US" altLang="en-US" sz="1100" dirty="0"/>
          </a:p>
          <a:p>
            <a:pPr marL="0" indent="0">
              <a:lnSpc>
                <a:spcPct val="100000"/>
              </a:lnSpc>
            </a:pPr>
            <a:endParaRPr lang="en-US" altLang="en-US" sz="1100" dirty="0"/>
          </a:p>
        </p:txBody>
      </p:sp>
      <p:sp>
        <p:nvSpPr>
          <p:cNvPr id="50181" name="Text Placeholder 6"/>
          <p:cNvSpPr>
            <a:spLocks noGrp="1"/>
          </p:cNvSpPr>
          <p:nvPr>
            <p:ph type="body" sz="quarter" idx="3"/>
          </p:nvPr>
        </p:nvSpPr>
        <p:spPr/>
        <p:txBody>
          <a:bodyPr/>
          <a:lstStyle/>
          <a:p>
            <a:pPr>
              <a:lnSpc>
                <a:spcPct val="100000"/>
              </a:lnSpc>
            </a:pPr>
            <a:r>
              <a:rPr lang="en-US" altLang="en-US" sz="1200" u="sng" dirty="0"/>
              <a:t>Advisory # 11</a:t>
            </a:r>
            <a:r>
              <a:rPr lang="en-US" altLang="en-US" sz="1200" dirty="0"/>
              <a:t> -  Data Element less than 80% of the lowest value reported over the previous 11 months </a:t>
            </a:r>
          </a:p>
        </p:txBody>
      </p:sp>
      <p:sp>
        <p:nvSpPr>
          <p:cNvPr id="50182" name="Content Placeholder 7"/>
          <p:cNvSpPr>
            <a:spLocks noGrp="1"/>
          </p:cNvSpPr>
          <p:nvPr>
            <p:ph sz="quarter" idx="4"/>
          </p:nvPr>
        </p:nvSpPr>
        <p:spPr>
          <a:xfrm>
            <a:off x="4645026" y="1672113"/>
            <a:ext cx="3658145" cy="2963466"/>
          </a:xfrm>
        </p:spPr>
        <p:txBody>
          <a:bodyPr/>
          <a:lstStyle/>
          <a:p>
            <a:pPr marL="0" indent="0">
              <a:lnSpc>
                <a:spcPct val="100000"/>
              </a:lnSpc>
              <a:buNone/>
            </a:pPr>
            <a:r>
              <a:rPr lang="en-US" altLang="en-US" sz="1100" dirty="0"/>
              <a:t>Using Service Impact Outage (SO) as an example:</a:t>
            </a:r>
          </a:p>
          <a:p>
            <a:pPr marL="4763" lvl="1" indent="0">
              <a:lnSpc>
                <a:spcPct val="100000"/>
              </a:lnSpc>
              <a:buNone/>
            </a:pPr>
            <a:r>
              <a:rPr lang="en-US" altLang="en-US" dirty="0">
                <a:ea typeface="ＭＳ Ｐゴシック" panose="020B0600070205080204" pitchFamily="34" charset="-128"/>
              </a:rPr>
              <a:t>Considering Product Category  1.2.9.2.1 Legacy Edge Routers</a:t>
            </a:r>
          </a:p>
          <a:p>
            <a:pPr marL="324803" lvl="2" indent="0">
              <a:lnSpc>
                <a:spcPct val="100000"/>
              </a:lnSpc>
              <a:buNone/>
            </a:pPr>
            <a:r>
              <a:rPr lang="en-US" altLang="en-US" dirty="0">
                <a:ea typeface="ＭＳ Ｐゴシック" panose="020B0600070205080204" pitchFamily="34" charset="-128"/>
              </a:rPr>
              <a:t> </a:t>
            </a:r>
            <a:r>
              <a:rPr lang="en-US" altLang="en-US" dirty="0" err="1">
                <a:ea typeface="ＭＳ Ｐゴシック" panose="020B0600070205080204" pitchFamily="34" charset="-128"/>
              </a:rPr>
              <a:t>SOep</a:t>
            </a:r>
            <a:r>
              <a:rPr lang="en-US" altLang="en-US" dirty="0">
                <a:ea typeface="ＭＳ Ｐゴシック" panose="020B0600070205080204" pitchFamily="34" charset="-128"/>
              </a:rPr>
              <a:t> is  the calculated outage frequency in events for product attributable causes</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dirty="0">
                <a:ea typeface="ＭＳ Ｐゴシック" panose="020B0600070205080204" pitchFamily="34" charset="-128"/>
              </a:rPr>
              <a:t>Is the number outage events submitted for this calculation period truly less than 80% of the lowest value submitted in the past 11 months for this measurement?</a:t>
            </a: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11 applies to </a:t>
            </a:r>
            <a:r>
              <a:rPr lang="en-US" altLang="en-US" dirty="0" err="1">
                <a:ea typeface="ＭＳ Ｐゴシック" panose="020B0600070205080204" pitchFamily="34" charset="-128"/>
              </a:rPr>
              <a:t>DVd</a:t>
            </a:r>
            <a:r>
              <a:rPr lang="en-US" altLang="en-US" dirty="0">
                <a:ea typeface="ＭＳ Ｐゴシック" panose="020B0600070205080204" pitchFamily="34" charset="-128"/>
              </a:rPr>
              <a:t>, </a:t>
            </a:r>
            <a:r>
              <a:rPr lang="en-US" altLang="en-US" dirty="0" err="1">
                <a:ea typeface="ＭＳ Ｐゴシック" panose="020B0600070205080204" pitchFamily="34" charset="-128"/>
              </a:rPr>
              <a:t>SOep</a:t>
            </a:r>
            <a:r>
              <a:rPr lang="en-US" altLang="en-US" dirty="0">
                <a:ea typeface="ＭＳ Ｐゴシック" panose="020B0600070205080204" pitchFamily="34" charset="-128"/>
              </a:rPr>
              <a:t>, NEOep, ERI, </a:t>
            </a:r>
            <a:r>
              <a:rPr lang="en-US" altLang="en-US" dirty="0" err="1">
                <a:ea typeface="ＭＳ Ｐゴシック" panose="020B0600070205080204" pitchFamily="34" charset="-128"/>
              </a:rPr>
              <a:t>FRry</a:t>
            </a:r>
            <a:r>
              <a:rPr lang="en-US" altLang="en-US" dirty="0">
                <a:ea typeface="ＭＳ Ｐゴシック" panose="020B0600070205080204" pitchFamily="34" charset="-128"/>
              </a:rPr>
              <a:t>, LTR, YRR, and SQ in all product categories as appropriate.</a:t>
            </a:r>
          </a:p>
          <a:p>
            <a:pPr marL="0" indent="0">
              <a:lnSpc>
                <a:spcPct val="100000"/>
              </a:lnSpc>
            </a:pPr>
            <a:endParaRPr lang="en-US" altLang="en-US" sz="1100" dirty="0"/>
          </a:p>
          <a:p>
            <a:pPr marL="0" indent="0">
              <a:lnSpc>
                <a:spcPct val="100000"/>
              </a:lnSpc>
            </a:pPr>
            <a:endParaRPr lang="en-US" altLang="en-US" sz="11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744141" y="173831"/>
            <a:ext cx="6172200" cy="407194"/>
          </a:xfrm>
        </p:spPr>
        <p:txBody>
          <a:bodyPr/>
          <a:lstStyle/>
          <a:p>
            <a:r>
              <a:rPr lang="en-US" altLang="en-US" dirty="0"/>
              <a:t>DSR Advisory Details</a:t>
            </a:r>
          </a:p>
        </p:txBody>
      </p:sp>
      <p:sp>
        <p:nvSpPr>
          <p:cNvPr id="52227" name="Text Placeholder 4"/>
          <p:cNvSpPr>
            <a:spLocks noGrp="1"/>
          </p:cNvSpPr>
          <p:nvPr>
            <p:ph type="body" idx="1"/>
          </p:nvPr>
        </p:nvSpPr>
        <p:spPr>
          <a:xfrm>
            <a:off x="734354" y="1147311"/>
            <a:ext cx="3652347" cy="479822"/>
          </a:xfrm>
        </p:spPr>
        <p:txBody>
          <a:bodyPr/>
          <a:lstStyle/>
          <a:p>
            <a:pPr>
              <a:lnSpc>
                <a:spcPct val="100000"/>
              </a:lnSpc>
            </a:pPr>
            <a:r>
              <a:rPr lang="en-US" altLang="en-US" sz="1200" u="sng" dirty="0"/>
              <a:t>Advisory # 12</a:t>
            </a:r>
            <a:r>
              <a:rPr lang="en-US" altLang="en-US" sz="1200" dirty="0"/>
              <a:t> - Data Element greater than 120% of the highest value reported over the previous 11 months AND is 3x  the average value in the same 11 months</a:t>
            </a:r>
          </a:p>
        </p:txBody>
      </p:sp>
      <p:sp>
        <p:nvSpPr>
          <p:cNvPr id="52228" name="Content Placeholder 5"/>
          <p:cNvSpPr>
            <a:spLocks noGrp="1"/>
          </p:cNvSpPr>
          <p:nvPr>
            <p:ph sz="half" idx="2"/>
          </p:nvPr>
        </p:nvSpPr>
        <p:spPr>
          <a:xfrm>
            <a:off x="691931" y="2006203"/>
            <a:ext cx="3737194" cy="2963466"/>
          </a:xfrm>
        </p:spPr>
        <p:txBody>
          <a:bodyPr/>
          <a:lstStyle/>
          <a:p>
            <a:pPr marL="0" indent="0">
              <a:lnSpc>
                <a:spcPct val="100000"/>
              </a:lnSpc>
              <a:buNone/>
            </a:pPr>
            <a:r>
              <a:rPr lang="en-US" altLang="en-US" sz="1000" dirty="0"/>
              <a:t>Using Network Element Impact Outage (SONE) as an example:</a:t>
            </a:r>
          </a:p>
          <a:p>
            <a:pPr marL="4763" lvl="1" indent="0">
              <a:lnSpc>
                <a:spcPct val="100000"/>
              </a:lnSpc>
              <a:buNone/>
            </a:pPr>
            <a:r>
              <a:rPr lang="en-US" altLang="en-US" sz="1000" dirty="0">
                <a:ea typeface="ＭＳ Ｐゴシック" panose="020B0600070205080204" pitchFamily="34" charset="-128"/>
              </a:rPr>
              <a:t>Considering Product Category 1.2.9.2.1 Legacy Edge Routers</a:t>
            </a:r>
          </a:p>
          <a:p>
            <a:pPr marL="324803" lvl="2" indent="0">
              <a:lnSpc>
                <a:spcPct val="100000"/>
              </a:lnSpc>
            </a:pPr>
            <a:r>
              <a:rPr lang="en-US" altLang="en-US" sz="1000" dirty="0">
                <a:ea typeface="ＭＳ Ｐゴシック" panose="020B0600070205080204" pitchFamily="34" charset="-128"/>
              </a:rPr>
              <a:t>NEOep is  the number of outages for product attributable causes</a:t>
            </a:r>
          </a:p>
          <a:p>
            <a:pPr marL="4763" lvl="1" indent="0">
              <a:lnSpc>
                <a:spcPct val="100000"/>
              </a:lnSpc>
              <a:buNone/>
            </a:pPr>
            <a:r>
              <a:rPr lang="en-US" altLang="en-US" sz="1000"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sz="1000" dirty="0">
                <a:ea typeface="ＭＳ Ｐゴシック" panose="020B0600070205080204" pitchFamily="34" charset="-128"/>
              </a:rPr>
              <a:t>Is the number outages submitted for this calculation period truly greater than 120%  of the highest value submitted in the past 11 months and  3 times the average in the same 11 months  for this measurement?</a:t>
            </a:r>
          </a:p>
          <a:p>
            <a:pPr marL="4763" lvl="1" indent="0"/>
            <a:endParaRPr lang="en-US" altLang="en-US" sz="1000" b="1" u="sng" dirty="0">
              <a:ea typeface="ＭＳ Ｐゴシック" panose="020B0600070205080204" pitchFamily="34" charset="-128"/>
            </a:endParaRPr>
          </a:p>
          <a:p>
            <a:pPr marL="4763" lvl="1" indent="0">
              <a:buNone/>
            </a:pPr>
            <a:endParaRPr lang="en-US" altLang="en-US" sz="1000" b="1" u="sng" dirty="0">
              <a:ea typeface="ＭＳ Ｐゴシック" panose="020B0600070205080204" pitchFamily="34" charset="-128"/>
            </a:endParaRPr>
          </a:p>
          <a:p>
            <a:pPr marL="4763" lvl="1" indent="0">
              <a:buNone/>
            </a:pPr>
            <a:r>
              <a:rPr lang="en-US" altLang="en-US" sz="1000" b="1" dirty="0">
                <a:ea typeface="ＭＳ Ｐゴシック" panose="020B0600070205080204" pitchFamily="34" charset="-128"/>
              </a:rPr>
              <a:t>Note</a:t>
            </a:r>
            <a:r>
              <a:rPr lang="en-US" altLang="en-US" sz="1000" dirty="0">
                <a:ea typeface="ＭＳ Ｐゴシック" panose="020B0600070205080204" pitchFamily="34" charset="-128"/>
              </a:rPr>
              <a:t>, Advisory 12 applies to </a:t>
            </a:r>
            <a:r>
              <a:rPr lang="en-US" altLang="en-US" sz="1000" dirty="0" err="1">
                <a:ea typeface="ＭＳ Ｐゴシック" panose="020B0600070205080204" pitchFamily="34" charset="-128"/>
              </a:rPr>
              <a:t>SOep</a:t>
            </a:r>
            <a:r>
              <a:rPr lang="en-US" altLang="en-US" sz="1000" dirty="0">
                <a:ea typeface="ＭＳ Ｐゴシック" panose="020B0600070205080204" pitchFamily="34" charset="-128"/>
              </a:rPr>
              <a:t> and NEOep in all product categories as appropriate.  </a:t>
            </a:r>
            <a:endParaRPr lang="en-US" altLang="en-US" sz="1000" dirty="0"/>
          </a:p>
          <a:p>
            <a:pPr marL="0" indent="0"/>
            <a:endParaRPr lang="en-US" altLang="en-US" sz="1000" dirty="0"/>
          </a:p>
          <a:p>
            <a:pPr marL="0" indent="0"/>
            <a:endParaRPr lang="en-US" altLang="en-US" sz="1000" dirty="0"/>
          </a:p>
        </p:txBody>
      </p:sp>
      <p:sp>
        <p:nvSpPr>
          <p:cNvPr id="52229" name="Text Placeholder 6"/>
          <p:cNvSpPr>
            <a:spLocks noGrp="1"/>
          </p:cNvSpPr>
          <p:nvPr>
            <p:ph type="body" sz="quarter" idx="3"/>
          </p:nvPr>
        </p:nvSpPr>
        <p:spPr>
          <a:xfrm>
            <a:off x="4645027" y="1147311"/>
            <a:ext cx="3658145" cy="479822"/>
          </a:xfrm>
        </p:spPr>
        <p:txBody>
          <a:bodyPr/>
          <a:lstStyle/>
          <a:p>
            <a:pPr>
              <a:lnSpc>
                <a:spcPct val="100000"/>
              </a:lnSpc>
            </a:pPr>
            <a:r>
              <a:rPr lang="en-US" altLang="en-US" sz="1200" u="sng" dirty="0"/>
              <a:t>Advisory # 13 </a:t>
            </a:r>
            <a:r>
              <a:rPr lang="en-US" altLang="en-US" sz="1200" dirty="0"/>
              <a:t>- Data Element greater than 125% of the highest value reported over the previous 11 months AND is 3x the average value in the same 11 months</a:t>
            </a:r>
          </a:p>
        </p:txBody>
      </p:sp>
      <p:sp>
        <p:nvSpPr>
          <p:cNvPr id="52230" name="Content Placeholder 7"/>
          <p:cNvSpPr>
            <a:spLocks noGrp="1"/>
          </p:cNvSpPr>
          <p:nvPr>
            <p:ph sz="quarter" idx="4"/>
          </p:nvPr>
        </p:nvSpPr>
        <p:spPr>
          <a:xfrm>
            <a:off x="4645026" y="2010012"/>
            <a:ext cx="3658145" cy="2963466"/>
          </a:xfrm>
        </p:spPr>
        <p:txBody>
          <a:bodyPr/>
          <a:lstStyle/>
          <a:p>
            <a:pPr marL="0" indent="0">
              <a:lnSpc>
                <a:spcPct val="100000"/>
              </a:lnSpc>
              <a:buNone/>
            </a:pPr>
            <a:r>
              <a:rPr lang="en-US" altLang="en-US" sz="1000" dirty="0"/>
              <a:t>Using Network Element Impact Outage (SONE) as an example:</a:t>
            </a:r>
          </a:p>
          <a:p>
            <a:pPr marL="4763" lvl="1" indent="0">
              <a:lnSpc>
                <a:spcPct val="100000"/>
              </a:lnSpc>
              <a:buNone/>
            </a:pPr>
            <a:r>
              <a:rPr lang="en-US" altLang="en-US" sz="1000" dirty="0">
                <a:ea typeface="ＭＳ Ｐゴシック" panose="020B0600070205080204" pitchFamily="34" charset="-128"/>
              </a:rPr>
              <a:t>Considering Product Category 1.2.9.2.1 Legacy Edge Routers</a:t>
            </a:r>
          </a:p>
          <a:p>
            <a:pPr marL="324803" lvl="2" indent="0">
              <a:lnSpc>
                <a:spcPct val="100000"/>
              </a:lnSpc>
            </a:pPr>
            <a:r>
              <a:rPr lang="en-US" altLang="en-US" sz="1000" dirty="0">
                <a:ea typeface="ＭＳ Ｐゴシック" panose="020B0600070205080204" pitchFamily="34" charset="-128"/>
              </a:rPr>
              <a:t>NEOdp is  the weighted outage duration in minutes for product attributable causes</a:t>
            </a:r>
          </a:p>
          <a:p>
            <a:pPr marL="4763" lvl="1" indent="0">
              <a:lnSpc>
                <a:spcPct val="100000"/>
              </a:lnSpc>
              <a:buNone/>
            </a:pPr>
            <a:r>
              <a:rPr lang="en-US" altLang="en-US" sz="1000"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sz="1000" dirty="0">
                <a:ea typeface="ＭＳ Ｐゴシック" panose="020B0600070205080204" pitchFamily="34" charset="-128"/>
              </a:rPr>
              <a:t>Is the number weighted outage minutes submitted for this calculation period truly greater than 125% of the highest value submitted in the past 11 months and  3 times the average in the same 11 months  for this measurement?</a:t>
            </a:r>
          </a:p>
          <a:p>
            <a:pPr marL="4763" lvl="1" indent="0">
              <a:lnSpc>
                <a:spcPct val="100000"/>
              </a:lnSpc>
              <a:buNone/>
            </a:pPr>
            <a:endParaRPr lang="en-US" altLang="en-US" sz="1000" dirty="0">
              <a:ea typeface="ＭＳ Ｐゴシック" panose="020B0600070205080204" pitchFamily="34" charset="-128"/>
            </a:endParaRPr>
          </a:p>
          <a:p>
            <a:pPr marL="4763" lvl="1" indent="0">
              <a:lnSpc>
                <a:spcPct val="100000"/>
              </a:lnSpc>
              <a:buNone/>
            </a:pPr>
            <a:endParaRPr lang="en-US" altLang="en-US" sz="1000" dirty="0">
              <a:ea typeface="ＭＳ Ｐゴシック" panose="020B0600070205080204" pitchFamily="34" charset="-128"/>
            </a:endParaRPr>
          </a:p>
          <a:p>
            <a:pPr marL="4763" lvl="1" indent="0">
              <a:buNone/>
            </a:pPr>
            <a:r>
              <a:rPr lang="en-US" altLang="en-US" sz="1000" b="1" u="sng" dirty="0">
                <a:ea typeface="ＭＳ Ｐゴシック" panose="020B0600070205080204" pitchFamily="34" charset="-128"/>
              </a:rPr>
              <a:t>Note</a:t>
            </a:r>
            <a:r>
              <a:rPr lang="en-US" altLang="en-US" sz="1000" dirty="0">
                <a:ea typeface="ＭＳ Ｐゴシック" panose="020B0600070205080204" pitchFamily="34" charset="-128"/>
              </a:rPr>
              <a:t>, Advisory 13 applies to </a:t>
            </a:r>
            <a:r>
              <a:rPr lang="en-US" altLang="en-US" sz="1000" dirty="0" err="1">
                <a:ea typeface="ＭＳ Ｐゴシック" panose="020B0600070205080204" pitchFamily="34" charset="-128"/>
              </a:rPr>
              <a:t>SOdp</a:t>
            </a:r>
            <a:r>
              <a:rPr lang="en-US" altLang="en-US" sz="1000" dirty="0">
                <a:ea typeface="ＭＳ Ｐゴシック" panose="020B0600070205080204" pitchFamily="34" charset="-128"/>
              </a:rPr>
              <a:t> and NEOdp in all product categories as appropriate. </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58429" y="195261"/>
            <a:ext cx="6172200" cy="364331"/>
          </a:xfrm>
        </p:spPr>
        <p:txBody>
          <a:bodyPr/>
          <a:lstStyle/>
          <a:p>
            <a:r>
              <a:rPr lang="en-US" altLang="en-US" dirty="0"/>
              <a:t>DSR Advisory Details</a:t>
            </a:r>
          </a:p>
        </p:txBody>
      </p:sp>
      <p:sp>
        <p:nvSpPr>
          <p:cNvPr id="54275" name="Text Placeholder 4"/>
          <p:cNvSpPr>
            <a:spLocks noGrp="1"/>
          </p:cNvSpPr>
          <p:nvPr>
            <p:ph type="body" idx="1"/>
          </p:nvPr>
        </p:nvSpPr>
        <p:spPr>
          <a:xfrm>
            <a:off x="835820" y="1026320"/>
            <a:ext cx="3507580" cy="479822"/>
          </a:xfrm>
        </p:spPr>
        <p:txBody>
          <a:bodyPr/>
          <a:lstStyle/>
          <a:p>
            <a:pPr>
              <a:lnSpc>
                <a:spcPct val="80000"/>
              </a:lnSpc>
            </a:pPr>
            <a:r>
              <a:rPr lang="en-US" altLang="en-US" sz="1200" u="sng" dirty="0"/>
              <a:t>Advisory # 14</a:t>
            </a:r>
            <a:r>
              <a:rPr lang="en-US" altLang="en-US" sz="1200" dirty="0"/>
              <a:t>  - Normalization Units are the same across measurements that should be different per Table A-2</a:t>
            </a:r>
          </a:p>
          <a:p>
            <a:pPr>
              <a:lnSpc>
                <a:spcPct val="80000"/>
              </a:lnSpc>
            </a:pPr>
            <a:endParaRPr lang="en-US" altLang="en-US" sz="1200" dirty="0"/>
          </a:p>
        </p:txBody>
      </p:sp>
      <p:sp>
        <p:nvSpPr>
          <p:cNvPr id="54276" name="Content Placeholder 5"/>
          <p:cNvSpPr>
            <a:spLocks noGrp="1"/>
          </p:cNvSpPr>
          <p:nvPr>
            <p:ph sz="half" idx="2"/>
          </p:nvPr>
        </p:nvSpPr>
        <p:spPr>
          <a:xfrm>
            <a:off x="828677" y="1518051"/>
            <a:ext cx="3693317" cy="2963465"/>
          </a:xfrm>
        </p:spPr>
        <p:txBody>
          <a:bodyPr/>
          <a:lstStyle/>
          <a:p>
            <a:pPr marL="0" indent="0">
              <a:lnSpc>
                <a:spcPct val="100000"/>
              </a:lnSpc>
              <a:buNone/>
            </a:pPr>
            <a:r>
              <a:rPr lang="en-US" altLang="en-US" sz="1050" dirty="0"/>
              <a:t>Using Number of Problem Reports (NPR) and Field Replaceable Unit Returns (FR)  as an example:</a:t>
            </a:r>
          </a:p>
          <a:p>
            <a:pPr marL="4763" lvl="1" indent="0">
              <a:lnSpc>
                <a:spcPct val="100000"/>
              </a:lnSpc>
              <a:buNone/>
            </a:pPr>
            <a:r>
              <a:rPr lang="en-US" altLang="en-US" sz="1050" dirty="0">
                <a:ea typeface="ＭＳ Ｐゴシック" panose="020B0600070205080204" pitchFamily="34" charset="-128"/>
              </a:rPr>
              <a:t>Considering Product Category 1.2.9.2.1 Legacy Edge Routers</a:t>
            </a:r>
          </a:p>
          <a:p>
            <a:pPr marL="324803" lvl="2" indent="0">
              <a:lnSpc>
                <a:spcPct val="100000"/>
              </a:lnSpc>
              <a:buNone/>
            </a:pPr>
            <a:r>
              <a:rPr lang="en-US" altLang="en-US" sz="1050" dirty="0">
                <a:ea typeface="ＭＳ Ｐゴシック" panose="020B0600070205080204" pitchFamily="34" charset="-128"/>
              </a:rPr>
              <a:t>NPRs is the normalization units for Problem Reports</a:t>
            </a:r>
          </a:p>
          <a:p>
            <a:pPr marL="324803" lvl="2" indent="0">
              <a:lnSpc>
                <a:spcPct val="100000"/>
              </a:lnSpc>
              <a:buNone/>
            </a:pPr>
            <a:r>
              <a:rPr lang="en-US" altLang="en-US" sz="1050" dirty="0">
                <a:ea typeface="ＭＳ Ｐゴシック" panose="020B0600070205080204" pitchFamily="34" charset="-128"/>
              </a:rPr>
              <a:t>FRs is the of normalization unit for Field Returns</a:t>
            </a:r>
          </a:p>
          <a:p>
            <a:pPr marL="4763" lvl="1" indent="0">
              <a:lnSpc>
                <a:spcPct val="100000"/>
              </a:lnSpc>
              <a:buNone/>
            </a:pPr>
            <a:r>
              <a:rPr lang="en-US" altLang="en-US" sz="1050" dirty="0">
                <a:ea typeface="ＭＳ Ｐゴシック" panose="020B0600070205080204" pitchFamily="34" charset="-128"/>
              </a:rPr>
              <a:t> According to Table A-2 the normalization unit for both NPR and FR should be network element, or in this case routers however NPR includes all in service product while FR includes on those network elements shipped 7 to 18 months prior to the report month.</a:t>
            </a:r>
          </a:p>
          <a:p>
            <a:pPr marL="4763" lvl="1" indent="0">
              <a:lnSpc>
                <a:spcPct val="100000"/>
              </a:lnSpc>
              <a:buNone/>
            </a:pPr>
            <a:r>
              <a:rPr lang="en-US" altLang="en-US" sz="1050" dirty="0">
                <a:ea typeface="ＭＳ Ｐゴシック" panose="020B0600070205080204" pitchFamily="34" charset="-128"/>
              </a:rPr>
              <a:t>This advisory against this measurement is asking the organization to evaluate if the data submitted is correct</a:t>
            </a:r>
          </a:p>
          <a:p>
            <a:pPr marL="4763" lvl="1" indent="0">
              <a:lnSpc>
                <a:spcPct val="100000"/>
              </a:lnSpc>
              <a:buNone/>
            </a:pPr>
            <a:r>
              <a:rPr lang="en-US" altLang="en-US" sz="1050" dirty="0">
                <a:ea typeface="ＭＳ Ｐゴシック" panose="020B0600070205080204" pitchFamily="34" charset="-128"/>
              </a:rPr>
              <a:t>Is  there a good reason for the normalization units for NPR and FR to be the same.  Normally they would be the different.</a:t>
            </a:r>
          </a:p>
          <a:p>
            <a:pPr marL="4763" lvl="1" indent="0">
              <a:lnSpc>
                <a:spcPct val="100000"/>
              </a:lnSpc>
              <a:buNone/>
            </a:pPr>
            <a:endParaRPr lang="en-US" altLang="en-US" sz="1050" b="1" u="sng" dirty="0">
              <a:ea typeface="ＭＳ Ｐゴシック" panose="020B0600070205080204" pitchFamily="34" charset="-128"/>
            </a:endParaRPr>
          </a:p>
          <a:p>
            <a:pPr marL="4763" lvl="1" indent="0">
              <a:lnSpc>
                <a:spcPct val="100000"/>
              </a:lnSpc>
              <a:buNone/>
            </a:pPr>
            <a:r>
              <a:rPr lang="en-US" altLang="en-US" sz="1050" b="1" u="sng" dirty="0">
                <a:ea typeface="ＭＳ Ｐゴシック" panose="020B0600070205080204" pitchFamily="34" charset="-128"/>
              </a:rPr>
              <a:t>Note</a:t>
            </a:r>
            <a:r>
              <a:rPr lang="en-US" altLang="en-US" sz="1050" dirty="0">
                <a:ea typeface="ＭＳ Ｐゴシック" panose="020B0600070205080204" pitchFamily="34" charset="-128"/>
              </a:rPr>
              <a:t>, Advisory 14 compares NPRs to FRs in all product categories as appropriate. .</a:t>
            </a:r>
          </a:p>
          <a:p>
            <a:pPr marL="0" indent="0">
              <a:lnSpc>
                <a:spcPct val="100000"/>
              </a:lnSpc>
            </a:pPr>
            <a:endParaRPr lang="en-US" altLang="en-US" sz="1050" dirty="0"/>
          </a:p>
          <a:p>
            <a:pPr marL="0" indent="0">
              <a:lnSpc>
                <a:spcPct val="100000"/>
              </a:lnSpc>
            </a:pPr>
            <a:endParaRPr lang="en-US" altLang="en-US" sz="1050" dirty="0"/>
          </a:p>
          <a:p>
            <a:pPr marL="0" indent="0">
              <a:lnSpc>
                <a:spcPct val="100000"/>
              </a:lnSpc>
            </a:pPr>
            <a:endParaRPr lang="en-US" altLang="en-US" sz="1050" dirty="0"/>
          </a:p>
        </p:txBody>
      </p:sp>
      <p:sp>
        <p:nvSpPr>
          <p:cNvPr id="54278" name="Text Placeholder 4"/>
          <p:cNvSpPr>
            <a:spLocks/>
          </p:cNvSpPr>
          <p:nvPr/>
        </p:nvSpPr>
        <p:spPr bwMode="auto">
          <a:xfrm>
            <a:off x="4521994" y="1042992"/>
            <a:ext cx="3621880"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accent2"/>
              </a:buClr>
              <a:buSzPct val="80000"/>
              <a:buFont typeface="Wingdings" panose="05000000000000000000" pitchFamily="2" charset="2"/>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000066"/>
              </a:buClr>
              <a:buSzPct val="80000"/>
              <a:buChar char="•"/>
              <a:defRPr sz="12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nSpc>
                <a:spcPct val="80000"/>
              </a:lnSpc>
            </a:pPr>
            <a:r>
              <a:rPr lang="en-US" altLang="en-US" b="1" u="sng" cap="all" spc="100" dirty="0">
                <a:solidFill>
                  <a:schemeClr val="tx2"/>
                </a:solidFill>
                <a:latin typeface="+mn-lt"/>
                <a:ea typeface="+mn-ea"/>
              </a:rPr>
              <a:t>Advisory # 15</a:t>
            </a:r>
            <a:r>
              <a:rPr lang="en-US" altLang="en-US" b="1" cap="all" spc="100" dirty="0">
                <a:solidFill>
                  <a:schemeClr val="tx2"/>
                </a:solidFill>
                <a:latin typeface="+mn-lt"/>
                <a:ea typeface="+mn-ea"/>
              </a:rPr>
              <a:t>  - Measurement submission exempted without declaring in registration profile measurement exemptions list</a:t>
            </a:r>
          </a:p>
          <a:p>
            <a:pPr>
              <a:lnSpc>
                <a:spcPct val="80000"/>
              </a:lnSpc>
            </a:pPr>
            <a:endParaRPr lang="en-US" altLang="en-US" b="1" dirty="0"/>
          </a:p>
        </p:txBody>
      </p:sp>
      <p:sp>
        <p:nvSpPr>
          <p:cNvPr id="54279" name="Content Placeholder 5"/>
          <p:cNvSpPr>
            <a:spLocks/>
          </p:cNvSpPr>
          <p:nvPr/>
        </p:nvSpPr>
        <p:spPr bwMode="auto">
          <a:xfrm>
            <a:off x="4529137" y="1506142"/>
            <a:ext cx="3779043" cy="29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defRPr sz="1000">
                <a:solidFill>
                  <a:schemeClr val="tx1"/>
                </a:solidFill>
                <a:latin typeface="Calibri" panose="020F0502020204030204" pitchFamily="34" charset="0"/>
                <a:ea typeface="ＭＳ Ｐゴシック" panose="020B0600070205080204" pitchFamily="34" charset="-128"/>
              </a:defRPr>
            </a:lvl1pPr>
            <a:lvl2pPr marL="6350" eaLnBrk="0" hangingPunct="0">
              <a:spcBef>
                <a:spcPct val="20000"/>
              </a:spcBef>
              <a:buClr>
                <a:srgbClr val="000066"/>
              </a:buClr>
              <a:buSzPct val="80000"/>
              <a:buChar char="•"/>
              <a:defRPr sz="10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r>
              <a:rPr lang="en-US" altLang="en-US" sz="1050" dirty="0">
                <a:latin typeface="+mn-lt"/>
              </a:rPr>
              <a:t>Using Number of Problem Reports (NPR) and Field </a:t>
            </a:r>
            <a:r>
              <a:rPr lang="en-US" altLang="en-US" sz="1050" dirty="0">
                <a:solidFill>
                  <a:srgbClr val="414042"/>
                </a:solidFill>
                <a:latin typeface="+mn-lt"/>
                <a:ea typeface="+mn-ea"/>
              </a:rPr>
              <a:t>Replaceable</a:t>
            </a:r>
            <a:r>
              <a:rPr lang="en-US" altLang="en-US" sz="1050" dirty="0">
                <a:latin typeface="+mn-lt"/>
              </a:rPr>
              <a:t> Unit Returns (FR)  as an example:</a:t>
            </a:r>
          </a:p>
          <a:p>
            <a:endParaRPr lang="en-US" altLang="en-US" sz="1050" dirty="0">
              <a:latin typeface="+mn-lt"/>
            </a:endParaRPr>
          </a:p>
          <a:p>
            <a:pPr lvl="1">
              <a:buNone/>
            </a:pPr>
            <a:r>
              <a:rPr lang="en-US" altLang="en-US" sz="1050" dirty="0">
                <a:latin typeface="+mn-lt"/>
              </a:rPr>
              <a:t>This advisory asking the organization to verify that the submission of “exempt” for a measurement for an exemption that has not been noted on their TL 9000 profile meets rules for such exemptions per the latest edition of the TL 9000 Measurements Handbook.</a:t>
            </a:r>
          </a:p>
          <a:p>
            <a:pPr lvl="1"/>
            <a:endParaRPr lang="en-US" altLang="en-US" sz="1050" dirty="0">
              <a:latin typeface="+mn-lt"/>
            </a:endParaRPr>
          </a:p>
          <a:p>
            <a:pPr lvl="1"/>
            <a:endParaRPr lang="en-US" altLang="en-US" sz="1050" dirty="0">
              <a:latin typeface="+mn-lt"/>
            </a:endParaRPr>
          </a:p>
          <a:p>
            <a:pPr lvl="1"/>
            <a:endParaRPr lang="en-US" altLang="en-US" sz="1050" dirty="0">
              <a:latin typeface="+mn-lt"/>
            </a:endParaRPr>
          </a:p>
          <a:p>
            <a:pPr lvl="1"/>
            <a:endParaRPr lang="en-US" altLang="en-US" sz="1050" dirty="0">
              <a:latin typeface="+mn-lt"/>
            </a:endParaRPr>
          </a:p>
          <a:p>
            <a:pPr lvl="1"/>
            <a:endParaRPr lang="en-US" altLang="en-US" sz="1050" b="1" u="sng" dirty="0">
              <a:latin typeface="+mn-lt"/>
            </a:endParaRPr>
          </a:p>
          <a:p>
            <a:pPr lvl="1"/>
            <a:endParaRPr lang="en-US" altLang="en-US" sz="1050" b="1" u="sng" dirty="0">
              <a:latin typeface="+mn-lt"/>
            </a:endParaRPr>
          </a:p>
          <a:p>
            <a:pPr lvl="1"/>
            <a:endParaRPr lang="en-US" altLang="en-US" sz="1050" b="1" u="sng" dirty="0">
              <a:latin typeface="+mn-lt"/>
            </a:endParaRPr>
          </a:p>
          <a:p>
            <a:pPr lvl="1">
              <a:buNone/>
            </a:pPr>
            <a:r>
              <a:rPr lang="en-US" altLang="en-US" sz="1050" b="1" u="sng" dirty="0">
                <a:latin typeface="+mn-lt"/>
              </a:rPr>
              <a:t>Note</a:t>
            </a:r>
            <a:r>
              <a:rPr lang="en-US" altLang="en-US" sz="1050" dirty="0">
                <a:latin typeface="+mn-lt"/>
              </a:rPr>
              <a:t>, Advisory 15 applies to all measurements</a:t>
            </a:r>
          </a:p>
          <a:p>
            <a:endParaRPr lang="en-US" altLang="en-US" sz="1050" dirty="0">
              <a:latin typeface="+mn-lt"/>
            </a:endParaRPr>
          </a:p>
          <a:p>
            <a:endParaRPr lang="en-US" altLang="en-US" sz="1050" dirty="0">
              <a:latin typeface="+mn-lt"/>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36998" y="321854"/>
            <a:ext cx="6172200" cy="371475"/>
          </a:xfrm>
        </p:spPr>
        <p:txBody>
          <a:bodyPr/>
          <a:lstStyle/>
          <a:p>
            <a:r>
              <a:rPr lang="en-US" altLang="en-US" dirty="0"/>
              <a:t>DSR Advisory Details</a:t>
            </a:r>
          </a:p>
        </p:txBody>
      </p:sp>
      <p:sp>
        <p:nvSpPr>
          <p:cNvPr id="54275" name="Text Placeholder 4"/>
          <p:cNvSpPr>
            <a:spLocks noGrp="1"/>
          </p:cNvSpPr>
          <p:nvPr>
            <p:ph type="body" idx="1"/>
          </p:nvPr>
        </p:nvSpPr>
        <p:spPr>
          <a:xfrm>
            <a:off x="736998" y="1358260"/>
            <a:ext cx="3155016" cy="479822"/>
          </a:xfrm>
        </p:spPr>
        <p:txBody>
          <a:bodyPr/>
          <a:lstStyle/>
          <a:p>
            <a:endParaRPr lang="en-US" altLang="en-US" sz="1200" dirty="0"/>
          </a:p>
          <a:p>
            <a:pPr>
              <a:lnSpc>
                <a:spcPct val="100000"/>
              </a:lnSpc>
            </a:pPr>
            <a:r>
              <a:rPr lang="en-US" altLang="en-US" sz="1200" u="sng" dirty="0"/>
              <a:t>Advisory # 16</a:t>
            </a:r>
            <a:r>
              <a:rPr lang="en-US" altLang="en-US" sz="1200" dirty="0"/>
              <a:t>  - </a:t>
            </a:r>
            <a:r>
              <a:rPr lang="en-US" sz="1200" dirty="0"/>
              <a:t>Downtime reported less than minimum expected</a:t>
            </a:r>
          </a:p>
          <a:p>
            <a:r>
              <a:rPr lang="en-US" sz="1200" dirty="0"/>
              <a:t> </a:t>
            </a:r>
          </a:p>
          <a:p>
            <a:pPr>
              <a:lnSpc>
                <a:spcPct val="80000"/>
              </a:lnSpc>
            </a:pPr>
            <a:endParaRPr lang="en-US" altLang="en-US" sz="1200" dirty="0"/>
          </a:p>
        </p:txBody>
      </p:sp>
      <p:sp>
        <p:nvSpPr>
          <p:cNvPr id="54276" name="Content Placeholder 5"/>
          <p:cNvSpPr>
            <a:spLocks noGrp="1"/>
          </p:cNvSpPr>
          <p:nvPr>
            <p:ph sz="half" idx="2"/>
          </p:nvPr>
        </p:nvSpPr>
        <p:spPr>
          <a:xfrm>
            <a:off x="792957" y="1598171"/>
            <a:ext cx="3730228" cy="2963465"/>
          </a:xfrm>
        </p:spPr>
        <p:txBody>
          <a:bodyPr/>
          <a:lstStyle/>
          <a:p>
            <a:pPr marL="0" indent="0">
              <a:lnSpc>
                <a:spcPct val="100000"/>
              </a:lnSpc>
              <a:buNone/>
            </a:pPr>
            <a:r>
              <a:rPr lang="en-US" altLang="en-US" sz="1100" dirty="0"/>
              <a:t>If there were any outages to report in a month then NEO4, the product-attributable downtime should probably be &gt; 0.05 minutes per network elements as 0.05 corresponds to an availability of 0.9999999.   If outage downtime measures greater than 0.9999999 availability, the organization's denominator may be including some installed base from which it does not receive reliable outage data (see counting rule 6.14c2).</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the data submitted is correct and to verify that they are receiving outage data on all the network elements being counted in their installed base</a:t>
            </a:r>
          </a:p>
          <a:p>
            <a:pPr marL="4763" lvl="1" indent="0">
              <a:lnSpc>
                <a:spcPct val="100000"/>
              </a:lnSpc>
              <a:buNone/>
            </a:pPr>
            <a:endParaRPr lang="en-US" altLang="en-US" dirty="0">
              <a:ea typeface="ＭＳ Ｐゴシック" panose="020B0600070205080204" pitchFamily="34" charset="-128"/>
            </a:endParaRPr>
          </a:p>
          <a:p>
            <a:pPr marL="4763" lvl="1" indent="0">
              <a:lnSpc>
                <a:spcPct val="100000"/>
              </a:lnSpc>
              <a:buNone/>
            </a:pPr>
            <a:endParaRPr lang="en-US" altLang="en-US"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applies to product categories reporting SONE if the value of NEOdp is greater than zero.</a:t>
            </a:r>
          </a:p>
          <a:p>
            <a:pPr marL="0" indent="0">
              <a:lnSpc>
                <a:spcPct val="100000"/>
              </a:lnSpc>
            </a:pPr>
            <a:endParaRPr lang="en-US" altLang="en-US" sz="1100" dirty="0"/>
          </a:p>
          <a:p>
            <a:pPr marL="0" indent="0">
              <a:lnSpc>
                <a:spcPct val="100000"/>
              </a:lnSpc>
            </a:pPr>
            <a:endParaRPr lang="en-US" altLang="en-US" sz="1100" dirty="0"/>
          </a:p>
          <a:p>
            <a:pPr marL="0" indent="0">
              <a:lnSpc>
                <a:spcPct val="100000"/>
              </a:lnSpc>
            </a:pPr>
            <a:endParaRPr lang="en-US" altLang="en-US" sz="1100" dirty="0"/>
          </a:p>
        </p:txBody>
      </p:sp>
      <p:sp>
        <p:nvSpPr>
          <p:cNvPr id="54278" name="Text Placeholder 4"/>
          <p:cNvSpPr>
            <a:spLocks/>
          </p:cNvSpPr>
          <p:nvPr/>
        </p:nvSpPr>
        <p:spPr bwMode="auto">
          <a:xfrm>
            <a:off x="4808935" y="693329"/>
            <a:ext cx="3221831" cy="82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accent2"/>
              </a:buClr>
              <a:buSzPct val="80000"/>
              <a:buFont typeface="Wingdings" panose="05000000000000000000" pitchFamily="2" charset="2"/>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000066"/>
              </a:buClr>
              <a:buSzPct val="80000"/>
              <a:buChar char="•"/>
              <a:defRPr sz="12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lvl="0">
              <a:buClr>
                <a:srgbClr val="EAEAEA"/>
              </a:buClr>
            </a:pPr>
            <a:r>
              <a:rPr lang="en-US" altLang="en-US" b="1" u="sng" cap="all" spc="100" dirty="0">
                <a:solidFill>
                  <a:schemeClr val="tx2"/>
                </a:solidFill>
                <a:latin typeface="+mn-lt"/>
                <a:ea typeface="+mn-ea"/>
              </a:rPr>
              <a:t>Advisory # 17</a:t>
            </a:r>
            <a:r>
              <a:rPr lang="en-US" altLang="en-US" b="1" cap="all" spc="100" dirty="0">
                <a:solidFill>
                  <a:schemeClr val="tx2"/>
                </a:solidFill>
                <a:latin typeface="+mn-lt"/>
                <a:ea typeface="+mn-ea"/>
              </a:rPr>
              <a:t>  - </a:t>
            </a:r>
            <a:r>
              <a:rPr lang="en-US" b="1" cap="all" spc="100" dirty="0">
                <a:solidFill>
                  <a:schemeClr val="tx2"/>
                </a:solidFill>
                <a:latin typeface="+mn-lt"/>
                <a:ea typeface="+mn-ea"/>
              </a:rPr>
              <a:t>Downtime reported less than minimum expected</a:t>
            </a:r>
          </a:p>
          <a:p>
            <a:pPr>
              <a:lnSpc>
                <a:spcPct val="80000"/>
              </a:lnSpc>
            </a:pPr>
            <a:endParaRPr lang="en-US" altLang="en-US" sz="1050" b="1" dirty="0"/>
          </a:p>
        </p:txBody>
      </p:sp>
      <p:sp>
        <p:nvSpPr>
          <p:cNvPr id="54279" name="Content Placeholder 5"/>
          <p:cNvSpPr>
            <a:spLocks/>
          </p:cNvSpPr>
          <p:nvPr/>
        </p:nvSpPr>
        <p:spPr bwMode="auto">
          <a:xfrm>
            <a:off x="4808935" y="1523020"/>
            <a:ext cx="3542108" cy="29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defRPr sz="1000">
                <a:solidFill>
                  <a:schemeClr val="tx1"/>
                </a:solidFill>
                <a:latin typeface="Calibri" panose="020F0502020204030204" pitchFamily="34" charset="0"/>
                <a:ea typeface="ＭＳ Ｐゴシック" panose="020B0600070205080204" pitchFamily="34" charset="-128"/>
              </a:defRPr>
            </a:lvl1pPr>
            <a:lvl2pPr marL="6350" eaLnBrk="0" hangingPunct="0">
              <a:spcBef>
                <a:spcPct val="20000"/>
              </a:spcBef>
              <a:buClr>
                <a:srgbClr val="000066"/>
              </a:buClr>
              <a:buSzPct val="80000"/>
              <a:buChar char="•"/>
              <a:defRPr sz="10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r>
              <a:rPr lang="en-US" altLang="en-US" sz="1100" dirty="0">
                <a:latin typeface="+mn-lt"/>
              </a:rPr>
              <a:t>It is rare for an organization to have zero downtime for even one month with an installed base of &gt; 120,000.    Perhaps no customers are reporting outages and the organization should apply for an exemption.</a:t>
            </a:r>
          </a:p>
          <a:p>
            <a:endParaRPr lang="en-US" altLang="en-US" sz="1100" dirty="0">
              <a:latin typeface="+mn-lt"/>
            </a:endParaRPr>
          </a:p>
          <a:p>
            <a:pPr lvl="1">
              <a:buNone/>
            </a:pPr>
            <a:r>
              <a:rPr lang="en-US" altLang="en-US" sz="1100" dirty="0">
                <a:latin typeface="+mn-lt"/>
              </a:rPr>
              <a:t>This advisory is asking the organization to verify that they are receiving outage data from all the customers they are including in their installed base.</a:t>
            </a:r>
          </a:p>
          <a:p>
            <a:pPr lvl="1"/>
            <a:endParaRPr lang="en-US" altLang="en-US" sz="1100" dirty="0">
              <a:latin typeface="+mn-lt"/>
            </a:endParaRPr>
          </a:p>
          <a:p>
            <a:pPr lvl="1"/>
            <a:endParaRPr lang="en-US" altLang="en-US" sz="1100" b="1" u="sng" dirty="0">
              <a:latin typeface="+mn-lt"/>
            </a:endParaRPr>
          </a:p>
          <a:p>
            <a:pPr lvl="1"/>
            <a:endParaRPr lang="en-US" altLang="en-US" sz="1100" b="1" u="sng" dirty="0">
              <a:latin typeface="+mn-lt"/>
            </a:endParaRPr>
          </a:p>
          <a:p>
            <a:pPr lvl="1"/>
            <a:endParaRPr lang="en-US" altLang="en-US" sz="1100" b="1" u="sng" dirty="0">
              <a:latin typeface="+mn-lt"/>
            </a:endParaRPr>
          </a:p>
          <a:p>
            <a:pPr lvl="1">
              <a:buNone/>
            </a:pPr>
            <a:endParaRPr lang="en-US" altLang="en-US" sz="1100" b="1" u="sng" dirty="0">
              <a:latin typeface="+mn-lt"/>
            </a:endParaRPr>
          </a:p>
          <a:p>
            <a:pPr lvl="1">
              <a:buNone/>
            </a:pPr>
            <a:r>
              <a:rPr lang="en-US" altLang="en-US" sz="1100" b="1" u="sng" dirty="0">
                <a:latin typeface="+mn-lt"/>
              </a:rPr>
              <a:t>Note</a:t>
            </a:r>
            <a:r>
              <a:rPr lang="en-US" altLang="en-US" sz="1100" dirty="0">
                <a:latin typeface="+mn-lt"/>
              </a:rPr>
              <a:t>, Advisory applies to product categories reporting SONE if the value of NEOdp is zero and the number of network elements reported is greater than 120,000.</a:t>
            </a:r>
          </a:p>
          <a:p>
            <a:pPr lvl="1"/>
            <a:endParaRPr lang="en-US" altLang="en-US" sz="1100" dirty="0">
              <a:latin typeface="+mn-lt"/>
            </a:endParaRPr>
          </a:p>
          <a:p>
            <a:endParaRPr lang="en-US" altLang="en-US" sz="1100" dirty="0">
              <a:latin typeface="+mn-lt"/>
            </a:endParaRPr>
          </a:p>
          <a:p>
            <a:endParaRPr lang="en-US" altLang="en-US" sz="1100" dirty="0">
              <a:latin typeface="+mn-lt"/>
            </a:endParaRPr>
          </a:p>
        </p:txBody>
      </p:sp>
    </p:spTree>
    <p:custDataLst>
      <p:tags r:id="rId1"/>
    </p:custDataLst>
    <p:extLst>
      <p:ext uri="{BB962C8B-B14F-4D97-AF65-F5344CB8AC3E}">
        <p14:creationId xmlns:p14="http://schemas.microsoft.com/office/powerpoint/2010/main" val="126555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15566" y="298357"/>
            <a:ext cx="6172200" cy="385762"/>
          </a:xfrm>
        </p:spPr>
        <p:txBody>
          <a:bodyPr/>
          <a:lstStyle/>
          <a:p>
            <a:r>
              <a:rPr lang="en-US" altLang="en-US" dirty="0"/>
              <a:t>DSR Advisory Details</a:t>
            </a:r>
          </a:p>
        </p:txBody>
      </p:sp>
      <p:sp>
        <p:nvSpPr>
          <p:cNvPr id="54275" name="Text Placeholder 4"/>
          <p:cNvSpPr>
            <a:spLocks noGrp="1"/>
          </p:cNvSpPr>
          <p:nvPr>
            <p:ph type="body" idx="1"/>
          </p:nvPr>
        </p:nvSpPr>
        <p:spPr>
          <a:xfrm>
            <a:off x="715566" y="1266230"/>
            <a:ext cx="3155016" cy="479822"/>
          </a:xfrm>
        </p:spPr>
        <p:txBody>
          <a:bodyPr/>
          <a:lstStyle/>
          <a:p>
            <a:pPr>
              <a:lnSpc>
                <a:spcPct val="100000"/>
              </a:lnSpc>
            </a:pPr>
            <a:r>
              <a:rPr lang="en-US" altLang="en-US" sz="1200" u="sng" dirty="0"/>
              <a:t>Advisory # 18</a:t>
            </a:r>
            <a:r>
              <a:rPr lang="en-US" altLang="en-US" sz="1200" dirty="0"/>
              <a:t>  - </a:t>
            </a:r>
            <a:r>
              <a:rPr lang="en-US" sz="1200" dirty="0"/>
              <a:t>Outage frequency reported is less than minimum expected </a:t>
            </a:r>
          </a:p>
          <a:p>
            <a:pPr>
              <a:lnSpc>
                <a:spcPct val="80000"/>
              </a:lnSpc>
            </a:pPr>
            <a:endParaRPr lang="en-US" altLang="en-US" sz="1200" dirty="0"/>
          </a:p>
        </p:txBody>
      </p:sp>
      <p:sp>
        <p:nvSpPr>
          <p:cNvPr id="54276" name="Content Placeholder 5"/>
          <p:cNvSpPr>
            <a:spLocks noGrp="1"/>
          </p:cNvSpPr>
          <p:nvPr>
            <p:ph sz="half" idx="2"/>
          </p:nvPr>
        </p:nvSpPr>
        <p:spPr>
          <a:xfrm>
            <a:off x="744141" y="1683895"/>
            <a:ext cx="3592115" cy="2963465"/>
          </a:xfrm>
        </p:spPr>
        <p:txBody>
          <a:bodyPr/>
          <a:lstStyle/>
          <a:p>
            <a:pPr marL="0" indent="0">
              <a:lnSpc>
                <a:spcPct val="100000"/>
              </a:lnSpc>
              <a:buNone/>
            </a:pPr>
            <a:r>
              <a:rPr lang="en-US" altLang="en-US" sz="1050" dirty="0"/>
              <a:t>If outage frequency is less than .0002 outages/year (44,000,000 hours Mean Time Between Outages), then it is likely that all of the customers in the installed base are not providing reliable outage data to the organization, and the organization's denominator may be including some installed base from which it does not receive reliable outage data (see counting rule 6.14c2). </a:t>
            </a:r>
            <a:endParaRPr lang="en-US" altLang="en-US" sz="1050" dirty="0">
              <a:ea typeface="ＭＳ Ｐゴシック" panose="020B0600070205080204" pitchFamily="34" charset="-128"/>
            </a:endParaRPr>
          </a:p>
          <a:p>
            <a:pPr marL="4763" lvl="1" indent="0">
              <a:lnSpc>
                <a:spcPct val="100000"/>
              </a:lnSpc>
              <a:buNone/>
            </a:pPr>
            <a:r>
              <a:rPr lang="en-US" altLang="en-US" sz="1050" dirty="0">
                <a:ea typeface="ＭＳ Ｐゴシック" panose="020B0600070205080204" pitchFamily="34" charset="-128"/>
              </a:rPr>
              <a:t>This advisory against this measurement is asking the organization to evaluate if it is receiving outage data from every customer it is including in its installed base.</a:t>
            </a:r>
          </a:p>
          <a:p>
            <a:pPr marL="4763" lvl="1" indent="0">
              <a:lnSpc>
                <a:spcPct val="100000"/>
              </a:lnSpc>
              <a:buNone/>
            </a:pPr>
            <a:endParaRPr lang="en-US" altLang="en-US" sz="1050" dirty="0">
              <a:ea typeface="ＭＳ Ｐゴシック" panose="020B0600070205080204" pitchFamily="34" charset="-128"/>
            </a:endParaRPr>
          </a:p>
          <a:p>
            <a:pPr marL="4763" lvl="1" indent="0">
              <a:lnSpc>
                <a:spcPct val="100000"/>
              </a:lnSpc>
              <a:buNone/>
            </a:pPr>
            <a:endParaRPr lang="en-US" altLang="en-US" sz="1050" dirty="0">
              <a:ea typeface="ＭＳ Ｐゴシック" panose="020B0600070205080204" pitchFamily="34" charset="-128"/>
            </a:endParaRPr>
          </a:p>
          <a:p>
            <a:pPr marL="4763" lvl="1" indent="0">
              <a:lnSpc>
                <a:spcPct val="100000"/>
              </a:lnSpc>
              <a:buNone/>
            </a:pPr>
            <a:endParaRPr lang="en-US" altLang="en-US" sz="1050" dirty="0">
              <a:ea typeface="ＭＳ Ｐゴシック" panose="020B0600070205080204" pitchFamily="34" charset="-128"/>
            </a:endParaRPr>
          </a:p>
          <a:p>
            <a:pPr marL="4763" lvl="1" indent="0">
              <a:lnSpc>
                <a:spcPct val="100000"/>
              </a:lnSpc>
              <a:buNone/>
            </a:pPr>
            <a:r>
              <a:rPr lang="en-US" altLang="en-US" sz="1050" b="1" u="sng" dirty="0">
                <a:ea typeface="ＭＳ Ｐゴシック" panose="020B0600070205080204" pitchFamily="34" charset="-128"/>
              </a:rPr>
              <a:t>Note</a:t>
            </a:r>
            <a:r>
              <a:rPr lang="en-US" altLang="en-US" sz="1050" dirty="0">
                <a:ea typeface="ＭＳ Ｐゴシック" panose="020B0600070205080204" pitchFamily="34" charset="-128"/>
              </a:rPr>
              <a:t>, Advisory 18 applies if the value of NEOep is greater than zero and the outage frequency is less than 0.002.  It applies to all product categories reporting SONE.</a:t>
            </a:r>
          </a:p>
          <a:p>
            <a:pPr marL="0" indent="0">
              <a:lnSpc>
                <a:spcPct val="100000"/>
              </a:lnSpc>
            </a:pPr>
            <a:endParaRPr lang="en-US" altLang="en-US" sz="1050" dirty="0"/>
          </a:p>
          <a:p>
            <a:pPr marL="0" indent="0">
              <a:lnSpc>
                <a:spcPct val="100000"/>
              </a:lnSpc>
            </a:pPr>
            <a:endParaRPr lang="en-US" altLang="en-US" sz="1050" dirty="0"/>
          </a:p>
          <a:p>
            <a:pPr marL="0" indent="0">
              <a:lnSpc>
                <a:spcPct val="100000"/>
              </a:lnSpc>
            </a:pPr>
            <a:endParaRPr lang="en-US" altLang="en-US" sz="1050" dirty="0"/>
          </a:p>
        </p:txBody>
      </p:sp>
      <p:sp>
        <p:nvSpPr>
          <p:cNvPr id="54278" name="Text Placeholder 4"/>
          <p:cNvSpPr>
            <a:spLocks/>
          </p:cNvSpPr>
          <p:nvPr/>
        </p:nvSpPr>
        <p:spPr bwMode="auto">
          <a:xfrm>
            <a:off x="4523185" y="845904"/>
            <a:ext cx="3427809" cy="665700"/>
          </a:xfrm>
          <a:prstGeom prst="rect">
            <a:avLst/>
          </a:prstGeom>
        </p:spPr>
        <p:txBody>
          <a:bodyPr vert="horz" lIns="0" tIns="0" rIns="0" bIns="0" rtlCol="0" anchor="b">
            <a:noAutofit/>
          </a:bodyPr>
          <a:lstStyle/>
          <a:p>
            <a:pPr>
              <a:spcBef>
                <a:spcPts val="400"/>
              </a:spcBef>
              <a:buFont typeface="Arial"/>
              <a:buNone/>
            </a:pPr>
            <a:r>
              <a:rPr lang="en-US" altLang="en-US" sz="1200" b="1" u="sng" cap="all" spc="100" dirty="0">
                <a:solidFill>
                  <a:schemeClr val="tx2"/>
                </a:solidFill>
              </a:rPr>
              <a:t>Advisory # 19</a:t>
            </a:r>
            <a:r>
              <a:rPr lang="en-US" altLang="en-US" sz="1200" b="1" cap="all" spc="100" dirty="0">
                <a:solidFill>
                  <a:schemeClr val="tx2"/>
                </a:solidFill>
              </a:rPr>
              <a:t>  - </a:t>
            </a:r>
            <a:r>
              <a:rPr lang="en-US" sz="1200" b="1" cap="all" spc="100" dirty="0">
                <a:solidFill>
                  <a:schemeClr val="tx2"/>
                </a:solidFill>
              </a:rPr>
              <a:t>Outage frequency reported is less than minimum expected</a:t>
            </a:r>
            <a:endParaRPr lang="en-US" altLang="en-US" sz="1200" b="1" cap="all" spc="100" dirty="0">
              <a:solidFill>
                <a:schemeClr val="tx2"/>
              </a:solidFill>
            </a:endParaRPr>
          </a:p>
        </p:txBody>
      </p:sp>
      <p:sp>
        <p:nvSpPr>
          <p:cNvPr id="54279" name="Content Placeholder 5"/>
          <p:cNvSpPr>
            <a:spLocks/>
          </p:cNvSpPr>
          <p:nvPr/>
        </p:nvSpPr>
        <p:spPr bwMode="auto">
          <a:xfrm>
            <a:off x="4523185" y="1683895"/>
            <a:ext cx="3427809" cy="29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defRPr sz="1000">
                <a:solidFill>
                  <a:schemeClr val="tx1"/>
                </a:solidFill>
                <a:latin typeface="Calibri" panose="020F0502020204030204" pitchFamily="34" charset="0"/>
                <a:ea typeface="ＭＳ Ｐゴシック" panose="020B0600070205080204" pitchFamily="34" charset="-128"/>
              </a:defRPr>
            </a:lvl1pPr>
            <a:lvl2pPr marL="6350" eaLnBrk="0" hangingPunct="0">
              <a:spcBef>
                <a:spcPct val="20000"/>
              </a:spcBef>
              <a:buClr>
                <a:srgbClr val="000066"/>
              </a:buClr>
              <a:buSzPct val="80000"/>
              <a:buChar char="•"/>
              <a:defRPr sz="10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r>
              <a:rPr lang="en-US" altLang="en-US" sz="1050" dirty="0">
                <a:latin typeface="+mn-lt"/>
              </a:rPr>
              <a:t>It is rare for an organization to have zero outages for even one month with an installed base of &gt; 120,000.   Perhaps no customers are reporting outages and the organization should apply for an exemption.</a:t>
            </a:r>
          </a:p>
          <a:p>
            <a:endParaRPr lang="en-US" altLang="en-US" sz="1050" dirty="0">
              <a:latin typeface="+mn-lt"/>
            </a:endParaRPr>
          </a:p>
          <a:p>
            <a:pPr lvl="1">
              <a:buNone/>
            </a:pPr>
            <a:r>
              <a:rPr lang="en-US" altLang="en-US" sz="1050" dirty="0">
                <a:latin typeface="+mn-lt"/>
              </a:rPr>
              <a:t>This advisory is asking the organization to verify that they are receiving outage data from all the customers they are including in their installed base.</a:t>
            </a:r>
          </a:p>
          <a:p>
            <a:pPr lvl="1"/>
            <a:endParaRPr lang="en-US" altLang="en-US" sz="1050" b="1" u="sng" dirty="0">
              <a:latin typeface="+mn-lt"/>
            </a:endParaRPr>
          </a:p>
          <a:p>
            <a:pPr lvl="1"/>
            <a:endParaRPr lang="en-US" altLang="en-US" sz="1050" b="1" u="sng" dirty="0">
              <a:latin typeface="+mn-lt"/>
            </a:endParaRPr>
          </a:p>
          <a:p>
            <a:pPr lvl="1"/>
            <a:endParaRPr lang="en-US" altLang="en-US" sz="1050" b="1" u="sng" dirty="0">
              <a:latin typeface="+mn-lt"/>
            </a:endParaRPr>
          </a:p>
          <a:p>
            <a:pPr lvl="1"/>
            <a:endParaRPr lang="en-US" altLang="en-US" sz="1050" b="1" u="sng" dirty="0">
              <a:latin typeface="+mn-lt"/>
            </a:endParaRPr>
          </a:p>
          <a:p>
            <a:pPr lvl="1">
              <a:buNone/>
            </a:pPr>
            <a:r>
              <a:rPr lang="en-US" altLang="en-US" sz="1050" b="1" u="sng" dirty="0">
                <a:latin typeface="+mn-lt"/>
              </a:rPr>
              <a:t>Note</a:t>
            </a:r>
            <a:r>
              <a:rPr lang="en-US" altLang="en-US" sz="1050" dirty="0">
                <a:latin typeface="+mn-lt"/>
              </a:rPr>
              <a:t>, Advisory 19 applies to all product categories reporting SONE if the value of </a:t>
            </a:r>
            <a:r>
              <a:rPr lang="en-US" altLang="en-US" sz="1050" dirty="0" err="1">
                <a:latin typeface="+mn-lt"/>
              </a:rPr>
              <a:t>NEOep</a:t>
            </a:r>
            <a:r>
              <a:rPr lang="en-US" altLang="en-US" sz="1050" dirty="0">
                <a:latin typeface="+mn-lt"/>
              </a:rPr>
              <a:t> is zero and the number of network elements reported is greater than 120,000.</a:t>
            </a:r>
          </a:p>
          <a:p>
            <a:pPr lvl="1"/>
            <a:endParaRPr lang="en-US" altLang="en-US" sz="1050" dirty="0">
              <a:latin typeface="+mn-lt"/>
            </a:endParaRPr>
          </a:p>
          <a:p>
            <a:endParaRPr lang="en-US" altLang="en-US" sz="1050" dirty="0">
              <a:latin typeface="+mn-lt"/>
            </a:endParaRPr>
          </a:p>
          <a:p>
            <a:endParaRPr lang="en-US" altLang="en-US" sz="1050" dirty="0">
              <a:latin typeface="+mn-lt"/>
            </a:endParaRPr>
          </a:p>
        </p:txBody>
      </p:sp>
    </p:spTree>
    <p:custDataLst>
      <p:tags r:id="rId1"/>
    </p:custDataLst>
    <p:extLst>
      <p:ext uri="{BB962C8B-B14F-4D97-AF65-F5344CB8AC3E}">
        <p14:creationId xmlns:p14="http://schemas.microsoft.com/office/powerpoint/2010/main" val="38192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1350"/>
              <a:t>Presentation Overview </a:t>
            </a:r>
          </a:p>
        </p:txBody>
      </p:sp>
      <p:sp>
        <p:nvSpPr>
          <p:cNvPr id="11267" name="Content Placeholder 9"/>
          <p:cNvSpPr>
            <a:spLocks noGrp="1"/>
          </p:cNvSpPr>
          <p:nvPr>
            <p:ph idx="1"/>
          </p:nvPr>
        </p:nvSpPr>
        <p:spPr>
          <a:xfrm>
            <a:off x="691931" y="874514"/>
            <a:ext cx="6297449" cy="3394472"/>
          </a:xfrm>
        </p:spPr>
        <p:txBody>
          <a:bodyPr/>
          <a:lstStyle/>
          <a:p>
            <a:pPr lvl="1" eaLnBrk="1" hangingPunct="1"/>
            <a:r>
              <a:rPr lang="en-US" altLang="en-US" sz="1600" dirty="0">
                <a:ea typeface="ＭＳ Ｐゴシック" panose="020B0600070205080204" pitchFamily="34" charset="-128"/>
              </a:rPr>
              <a:t>Evaluating TL 9000 Measurements Process</a:t>
            </a:r>
          </a:p>
          <a:p>
            <a:pPr lvl="1" eaLnBrk="1" hangingPunct="1"/>
            <a:r>
              <a:rPr lang="en-US" altLang="en-US" sz="1600" dirty="0">
                <a:ea typeface="ＭＳ Ｐゴシック" panose="020B0600070205080204" pitchFamily="34" charset="-128"/>
              </a:rPr>
              <a:t>Reminder of CB Auditor Responsibilities in Measurements Assessment</a:t>
            </a:r>
          </a:p>
          <a:p>
            <a:pPr lvl="1" eaLnBrk="1" hangingPunct="1"/>
            <a:r>
              <a:rPr lang="en-US" altLang="en-US" sz="1600" dirty="0">
                <a:ea typeface="ＭＳ Ｐゴシック" panose="020B0600070205080204" pitchFamily="34" charset="-128"/>
              </a:rPr>
              <a:t>Validating Scope, Specialty Area and Product Category</a:t>
            </a:r>
          </a:p>
          <a:p>
            <a:pPr lvl="1" eaLnBrk="1" hangingPunct="1"/>
            <a:r>
              <a:rPr lang="en-US" altLang="en-US" sz="1600" dirty="0">
                <a:ea typeface="ＭＳ Ｐゴシック" panose="020B0600070205080204" pitchFamily="34" charset="-128"/>
              </a:rPr>
              <a:t>The Content of a Data Submission Receipt (DSR)</a:t>
            </a:r>
          </a:p>
          <a:p>
            <a:pPr lvl="1" eaLnBrk="1" hangingPunct="1"/>
            <a:r>
              <a:rPr lang="en-US" altLang="en-US" sz="1600" dirty="0">
                <a:ea typeface="ＭＳ Ｐゴシック" panose="020B0600070205080204" pitchFamily="34" charset="-128"/>
              </a:rPr>
              <a:t>The Layout of a Data Submission Receipt (DSR)</a:t>
            </a:r>
          </a:p>
          <a:p>
            <a:pPr lvl="1" eaLnBrk="1" hangingPunct="1"/>
            <a:r>
              <a:rPr lang="en-US" altLang="en-US" sz="1600" dirty="0">
                <a:ea typeface="ＭＳ Ｐゴシック" panose="020B0600070205080204" pitchFamily="34" charset="-128"/>
              </a:rPr>
              <a:t>Items for an CB Auditor to evaluate on a Data Submission Receipt (DSR)</a:t>
            </a:r>
          </a:p>
          <a:p>
            <a:pPr lvl="1" eaLnBrk="1" hangingPunct="1"/>
            <a:r>
              <a:rPr lang="en-US" altLang="en-US" sz="1600" dirty="0">
                <a:ea typeface="ＭＳ Ｐゴシック" panose="020B0600070205080204" pitchFamily="34" charset="-128"/>
              </a:rPr>
              <a:t>The “Advisor” software application, overview and deployment</a:t>
            </a:r>
          </a:p>
          <a:p>
            <a:pPr lvl="1" eaLnBrk="1" hangingPunct="1"/>
            <a:r>
              <a:rPr lang="en-US" altLang="en-US" sz="1600" dirty="0">
                <a:ea typeface="ＭＳ Ｐゴシック" panose="020B0600070205080204" pitchFamily="34" charset="-128"/>
              </a:rPr>
              <a:t>Measurements </a:t>
            </a:r>
            <a:r>
              <a:rPr lang="en-US" altLang="en-US" sz="1600" b="1" i="1" dirty="0">
                <a:ea typeface="ＭＳ Ｐゴシック" panose="020B0600070205080204" pitchFamily="34" charset="-128"/>
              </a:rPr>
              <a:t>Advisories</a:t>
            </a:r>
          </a:p>
          <a:p>
            <a:pPr lvl="1" eaLnBrk="1" hangingPunct="1"/>
            <a:r>
              <a:rPr lang="en-US" altLang="en-US" sz="1600" dirty="0">
                <a:ea typeface="ＭＳ Ｐゴシック" panose="020B0600070205080204" pitchFamily="34" charset="-128"/>
              </a:rPr>
              <a:t>Assuring data integrity for any measurement flagged with an </a:t>
            </a:r>
            <a:r>
              <a:rPr lang="en-US" altLang="en-US" sz="1600" b="1" i="1" dirty="0">
                <a:ea typeface="ＭＳ Ｐゴシック" panose="020B0600070205080204" pitchFamily="34" charset="-128"/>
              </a:rPr>
              <a:t>Advisory</a:t>
            </a:r>
          </a:p>
          <a:p>
            <a:pPr lvl="1" eaLnBrk="1" hangingPunct="1"/>
            <a:r>
              <a:rPr lang="en-US" altLang="en-US" sz="1600" dirty="0">
                <a:ea typeface="ＭＳ Ｐゴシック" panose="020B0600070205080204" pitchFamily="34" charset="-128"/>
              </a:rPr>
              <a:t>Expanding deployment of the Advisor software application</a:t>
            </a:r>
          </a:p>
          <a:p>
            <a:pPr lvl="1" eaLnBrk="1" hangingPunct="1"/>
            <a:r>
              <a:rPr lang="en-US" altLang="en-US" sz="1600" dirty="0">
                <a:ea typeface="ＭＳ Ｐゴシック" panose="020B0600070205080204" pitchFamily="34" charset="-128"/>
              </a:rPr>
              <a:t>Where to submit questions on the Advisor application, Advisories or application deployment</a:t>
            </a:r>
          </a:p>
          <a:p>
            <a:pPr lvl="1" eaLnBrk="1" hangingPunct="1"/>
            <a:endParaRPr lang="en-US" altLang="en-US" sz="1600" dirty="0">
              <a:ea typeface="ＭＳ Ｐゴシック" panose="020B0600070205080204" pitchFamily="34" charset="-128"/>
            </a:endParaRPr>
          </a:p>
          <a:p>
            <a:pPr lvl="1" eaLnBrk="1" hangingPunct="1"/>
            <a:endParaRPr lang="en-US" altLang="en-US" sz="1600" dirty="0">
              <a:ea typeface="ＭＳ Ｐゴシック" panose="020B0600070205080204" pitchFamily="34" charset="-128"/>
            </a:endParaRPr>
          </a:p>
          <a:p>
            <a:pPr lvl="1" eaLnBrk="1" hangingPunct="1"/>
            <a:endParaRPr lang="en-US" altLang="en-US" sz="1600" dirty="0">
              <a:ea typeface="ＭＳ Ｐゴシック" panose="020B0600070205080204" pitchFamily="34" charset="-128"/>
            </a:endParaRPr>
          </a:p>
          <a:p>
            <a:pPr lvl="1" eaLnBrk="1" hangingPunct="1"/>
            <a:endParaRPr lang="en-US" altLang="en-US" sz="16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F08899F8-45E4-46BB-839E-36A08CC7BE97}"/>
              </a:ext>
            </a:extLst>
          </p:cNvPr>
          <p:cNvSpPr>
            <a:spLocks noGrp="1"/>
          </p:cNvSpPr>
          <p:nvPr>
            <p:ph type="sldNum" sz="quarter" idx="12"/>
          </p:nvPr>
        </p:nvSpPr>
        <p:spPr/>
        <p:txBody>
          <a:bodyPr/>
          <a:lstStyle/>
          <a:p>
            <a:fld id="{453CE831-B3C5-4D98-9164-5CC043975822}" type="slidenum">
              <a:rPr lang="en-US" smtClean="0"/>
              <a:pPr/>
              <a:t>3</a:t>
            </a:fld>
            <a:endParaRPr lang="en-US" sz="8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44141" y="314326"/>
            <a:ext cx="6172200" cy="271462"/>
          </a:xfrm>
        </p:spPr>
        <p:txBody>
          <a:bodyPr/>
          <a:lstStyle/>
          <a:p>
            <a:r>
              <a:rPr lang="en-US" altLang="en-US" dirty="0"/>
              <a:t>DSR Advisory Details</a:t>
            </a:r>
          </a:p>
        </p:txBody>
      </p:sp>
      <p:sp>
        <p:nvSpPr>
          <p:cNvPr id="54275" name="Text Placeholder 4"/>
          <p:cNvSpPr>
            <a:spLocks noGrp="1"/>
          </p:cNvSpPr>
          <p:nvPr>
            <p:ph type="body" idx="1"/>
          </p:nvPr>
        </p:nvSpPr>
        <p:spPr>
          <a:xfrm>
            <a:off x="744141" y="1016969"/>
            <a:ext cx="3155016" cy="479822"/>
          </a:xfrm>
        </p:spPr>
        <p:txBody>
          <a:bodyPr/>
          <a:lstStyle/>
          <a:p>
            <a:endParaRPr lang="en-US" altLang="en-US" sz="1200" dirty="0"/>
          </a:p>
          <a:p>
            <a:endParaRPr lang="en-US" altLang="en-US" sz="1200" dirty="0"/>
          </a:p>
          <a:p>
            <a:r>
              <a:rPr lang="en-US" altLang="en-US" sz="1200" dirty="0"/>
              <a:t>Advisory # 20  - </a:t>
            </a:r>
            <a:r>
              <a:rPr lang="en-US" sz="1200" dirty="0"/>
              <a:t>NPRs should normally  be greater than NEOs</a:t>
            </a:r>
          </a:p>
          <a:p>
            <a:pPr>
              <a:lnSpc>
                <a:spcPct val="80000"/>
              </a:lnSpc>
            </a:pPr>
            <a:endParaRPr lang="en-US" altLang="en-US" sz="1200" dirty="0"/>
          </a:p>
        </p:txBody>
      </p:sp>
      <p:sp>
        <p:nvSpPr>
          <p:cNvPr id="54276" name="Content Placeholder 5"/>
          <p:cNvSpPr>
            <a:spLocks noGrp="1"/>
          </p:cNvSpPr>
          <p:nvPr>
            <p:ph sz="half" idx="2"/>
          </p:nvPr>
        </p:nvSpPr>
        <p:spPr>
          <a:xfrm>
            <a:off x="744141" y="1496791"/>
            <a:ext cx="3549253" cy="2963465"/>
          </a:xfrm>
        </p:spPr>
        <p:txBody>
          <a:bodyPr/>
          <a:lstStyle/>
          <a:p>
            <a:pPr marL="0" indent="0">
              <a:lnSpc>
                <a:spcPct val="100000"/>
              </a:lnSpc>
              <a:buNone/>
            </a:pPr>
            <a:r>
              <a:rPr lang="en-US" altLang="en-US" sz="1100" dirty="0"/>
              <a:t>It is an unusual situation where all network elements that are in the problem report installed base also belong in the outage installed base.  Usually there are some laboratory units that do not carry live traffic or some units installed by customers who do not routinely report outage data (see counting rules 6.14 c) 2 and 6.1.4 c) 3 ).</a:t>
            </a:r>
          </a:p>
          <a:p>
            <a:pPr marL="4763" lvl="1" indent="0">
              <a:lnSpc>
                <a:spcPct val="100000"/>
              </a:lnSpc>
              <a:buNone/>
            </a:pPr>
            <a:endParaRPr lang="en-US" altLang="en-US" dirty="0">
              <a:ea typeface="ＭＳ Ｐゴシック" panose="020B0600070205080204" pitchFamily="34" charset="-128"/>
            </a:endParaRP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its counts for NPRs and NEOs.</a:t>
            </a: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20 applies to NPR when the normalization units are network elements and SONE is applicable to the product category</a:t>
            </a:r>
          </a:p>
          <a:p>
            <a:pPr marL="0" indent="0">
              <a:lnSpc>
                <a:spcPct val="100000"/>
              </a:lnSpc>
            </a:pPr>
            <a:endParaRPr lang="en-US" altLang="en-US" sz="1100" dirty="0"/>
          </a:p>
          <a:p>
            <a:pPr marL="0" indent="0">
              <a:lnSpc>
                <a:spcPct val="100000"/>
              </a:lnSpc>
            </a:pPr>
            <a:endParaRPr lang="en-US" altLang="en-US" sz="1100" dirty="0"/>
          </a:p>
          <a:p>
            <a:pPr marL="0" indent="0">
              <a:lnSpc>
                <a:spcPct val="100000"/>
              </a:lnSpc>
            </a:pPr>
            <a:endParaRPr lang="en-US" altLang="en-US" sz="1100" dirty="0"/>
          </a:p>
        </p:txBody>
      </p:sp>
      <p:sp>
        <p:nvSpPr>
          <p:cNvPr id="54278" name="Text Placeholder 4"/>
          <p:cNvSpPr>
            <a:spLocks/>
          </p:cNvSpPr>
          <p:nvPr/>
        </p:nvSpPr>
        <p:spPr bwMode="auto">
          <a:xfrm>
            <a:off x="4523185" y="633272"/>
            <a:ext cx="3221831" cy="665700"/>
          </a:xfrm>
          <a:prstGeom prst="rect">
            <a:avLst/>
          </a:prstGeom>
        </p:spPr>
        <p:txBody>
          <a:bodyPr vert="horz" lIns="0" tIns="0" rIns="0" bIns="0" rtlCol="0" anchor="b">
            <a:noAutofit/>
          </a:bodyPr>
          <a:lstStyle/>
          <a:p>
            <a:pPr>
              <a:lnSpc>
                <a:spcPts val="1900"/>
              </a:lnSpc>
              <a:spcBef>
                <a:spcPts val="400"/>
              </a:spcBef>
              <a:buFont typeface="Arial"/>
              <a:buNone/>
            </a:pPr>
            <a:r>
              <a:rPr lang="en-US" altLang="en-US" sz="1200" b="1" cap="all" spc="100" dirty="0">
                <a:solidFill>
                  <a:schemeClr val="tx2"/>
                </a:solidFill>
              </a:rPr>
              <a:t>Advisory # 21  - </a:t>
            </a:r>
            <a:r>
              <a:rPr lang="en-US" sz="1200" b="1" cap="all" spc="100" dirty="0">
                <a:solidFill>
                  <a:schemeClr val="tx2"/>
                </a:solidFill>
              </a:rPr>
              <a:t>NEOs and SOs should normally be equal for this product category</a:t>
            </a:r>
            <a:endParaRPr lang="en-US" altLang="en-US" sz="1200" b="1" cap="all" spc="100" dirty="0">
              <a:solidFill>
                <a:schemeClr val="tx2"/>
              </a:solidFill>
            </a:endParaRPr>
          </a:p>
        </p:txBody>
      </p:sp>
      <p:sp>
        <p:nvSpPr>
          <p:cNvPr id="54279" name="Content Placeholder 5"/>
          <p:cNvSpPr>
            <a:spLocks/>
          </p:cNvSpPr>
          <p:nvPr/>
        </p:nvSpPr>
        <p:spPr bwMode="auto">
          <a:xfrm>
            <a:off x="4540449" y="1496791"/>
            <a:ext cx="3549253" cy="29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defRPr sz="1000">
                <a:solidFill>
                  <a:schemeClr val="tx1"/>
                </a:solidFill>
                <a:latin typeface="Calibri" panose="020F0502020204030204" pitchFamily="34" charset="0"/>
                <a:ea typeface="ＭＳ Ｐゴシック" panose="020B0600070205080204" pitchFamily="34" charset="-128"/>
              </a:defRPr>
            </a:lvl1pPr>
            <a:lvl2pPr marL="6350" eaLnBrk="0" hangingPunct="0">
              <a:spcBef>
                <a:spcPct val="20000"/>
              </a:spcBef>
              <a:buClr>
                <a:srgbClr val="000066"/>
              </a:buClr>
              <a:buSzPct val="80000"/>
              <a:buChar char="•"/>
              <a:defRPr sz="10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r>
              <a:rPr lang="en-US" altLang="en-US" sz="1100" dirty="0">
                <a:latin typeface="+mn-lt"/>
              </a:rPr>
              <a:t>If the normalization unit for SO is network elements, then the installed base for SO should equal the installed base for SONE.</a:t>
            </a:r>
          </a:p>
          <a:p>
            <a:endParaRPr lang="en-US" altLang="en-US" sz="1100" dirty="0">
              <a:latin typeface="+mn-lt"/>
            </a:endParaRPr>
          </a:p>
          <a:p>
            <a:pPr lvl="1">
              <a:buNone/>
            </a:pPr>
            <a:r>
              <a:rPr lang="en-US" altLang="en-US" sz="1100" dirty="0">
                <a:latin typeface="+mn-lt"/>
              </a:rPr>
              <a:t>This advisory is asking the organization to verify and be prepared to explain why their reported SOs is different from their reported NEOs.</a:t>
            </a:r>
          </a:p>
          <a:p>
            <a:pPr lvl="1"/>
            <a:endParaRPr lang="en-US" altLang="en-US" sz="1100" dirty="0">
              <a:latin typeface="+mn-lt"/>
            </a:endParaRPr>
          </a:p>
          <a:p>
            <a:pPr lvl="1"/>
            <a:endParaRPr lang="en-US" altLang="en-US" sz="1100" b="1" u="sng" dirty="0">
              <a:latin typeface="+mn-lt"/>
            </a:endParaRPr>
          </a:p>
          <a:p>
            <a:pPr lvl="1"/>
            <a:endParaRPr lang="en-US" altLang="en-US" sz="1100" b="1" u="sng" dirty="0">
              <a:latin typeface="+mn-lt"/>
            </a:endParaRPr>
          </a:p>
          <a:p>
            <a:pPr lvl="1"/>
            <a:endParaRPr lang="en-US" altLang="en-US" sz="1100" b="1" u="sng" dirty="0">
              <a:latin typeface="+mn-lt"/>
            </a:endParaRPr>
          </a:p>
          <a:p>
            <a:pPr lvl="1"/>
            <a:endParaRPr lang="en-US" altLang="en-US" sz="1100" b="1" u="sng" dirty="0">
              <a:latin typeface="+mn-lt"/>
            </a:endParaRPr>
          </a:p>
          <a:p>
            <a:pPr lvl="1">
              <a:buNone/>
            </a:pPr>
            <a:r>
              <a:rPr lang="en-US" altLang="en-US" sz="1100" b="1" u="sng" dirty="0">
                <a:latin typeface="+mn-lt"/>
              </a:rPr>
              <a:t>Note</a:t>
            </a:r>
            <a:r>
              <a:rPr lang="en-US" altLang="en-US" sz="1100" dirty="0">
                <a:latin typeface="+mn-lt"/>
              </a:rPr>
              <a:t>, Advisory 21 applies to product categories reporting SONE if the value of SOs is not equal to the value for NEOs.</a:t>
            </a:r>
          </a:p>
          <a:p>
            <a:pPr lvl="1"/>
            <a:endParaRPr lang="en-US" altLang="en-US" sz="1100" dirty="0">
              <a:latin typeface="+mn-lt"/>
            </a:endParaRPr>
          </a:p>
          <a:p>
            <a:endParaRPr lang="en-US" altLang="en-US" sz="1100" dirty="0">
              <a:latin typeface="+mn-lt"/>
            </a:endParaRPr>
          </a:p>
          <a:p>
            <a:endParaRPr lang="en-US" altLang="en-US" sz="1100" dirty="0">
              <a:latin typeface="+mn-lt"/>
            </a:endParaRPr>
          </a:p>
        </p:txBody>
      </p:sp>
    </p:spTree>
    <p:custDataLst>
      <p:tags r:id="rId1"/>
    </p:custDataLst>
    <p:extLst>
      <p:ext uri="{BB962C8B-B14F-4D97-AF65-F5344CB8AC3E}">
        <p14:creationId xmlns:p14="http://schemas.microsoft.com/office/powerpoint/2010/main" val="1022178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22710" y="267136"/>
            <a:ext cx="6172200" cy="375503"/>
          </a:xfrm>
        </p:spPr>
        <p:txBody>
          <a:bodyPr/>
          <a:lstStyle/>
          <a:p>
            <a:r>
              <a:rPr lang="en-US" altLang="en-US" dirty="0"/>
              <a:t>DSR Advisory Details</a:t>
            </a:r>
          </a:p>
        </p:txBody>
      </p:sp>
      <p:sp>
        <p:nvSpPr>
          <p:cNvPr id="54275" name="Text Placeholder 4"/>
          <p:cNvSpPr>
            <a:spLocks noGrp="1"/>
          </p:cNvSpPr>
          <p:nvPr>
            <p:ph type="body" idx="1"/>
          </p:nvPr>
        </p:nvSpPr>
        <p:spPr>
          <a:xfrm>
            <a:off x="722710" y="684119"/>
            <a:ext cx="3520678" cy="479822"/>
          </a:xfrm>
        </p:spPr>
        <p:txBody>
          <a:bodyPr/>
          <a:lstStyle/>
          <a:p>
            <a:endParaRPr lang="en-US" altLang="en-US" sz="1200" dirty="0"/>
          </a:p>
          <a:p>
            <a:r>
              <a:rPr lang="en-US" altLang="en-US" sz="1200" u="sng" dirty="0"/>
              <a:t>Advisory # 22</a:t>
            </a:r>
            <a:r>
              <a:rPr lang="en-US" altLang="en-US" sz="1200" dirty="0"/>
              <a:t>  - </a:t>
            </a:r>
            <a:r>
              <a:rPr lang="en-US" sz="1200" dirty="0"/>
              <a:t>Downtime reported less than minimum expected</a:t>
            </a:r>
            <a:endParaRPr lang="en-US" altLang="en-US" sz="1200" dirty="0"/>
          </a:p>
        </p:txBody>
      </p:sp>
      <p:sp>
        <p:nvSpPr>
          <p:cNvPr id="54276" name="Content Placeholder 5"/>
          <p:cNvSpPr>
            <a:spLocks noGrp="1"/>
          </p:cNvSpPr>
          <p:nvPr>
            <p:ph sz="half" idx="2"/>
          </p:nvPr>
        </p:nvSpPr>
        <p:spPr>
          <a:xfrm>
            <a:off x="842963" y="1431484"/>
            <a:ext cx="3464719" cy="296346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buNone/>
            </a:pPr>
            <a:r>
              <a:rPr lang="en-US" altLang="en-US" sz="1100" dirty="0"/>
              <a:t>It is rare for an organization to have zero downtime for twelve consecutive months with an installed base of &gt; 10,000.   Perhaps no customers are reporting outages and the organization should apply for an exemption.</a:t>
            </a:r>
          </a:p>
          <a:p>
            <a:pPr marL="4763" lvl="1" indent="0">
              <a:buNone/>
            </a:pPr>
            <a:r>
              <a:rPr lang="en-US" altLang="en-US" dirty="0">
                <a:ea typeface="ＭＳ Ｐゴシック" panose="020B0600070205080204" pitchFamily="34" charset="-128"/>
              </a:rPr>
              <a:t>This advisory against this measurement is asking the organization to evaluate if it is receiving outage data from every customer it is including in its installed base.</a:t>
            </a:r>
          </a:p>
          <a:p>
            <a:pPr marL="4763" lvl="1" indent="0">
              <a:buNone/>
            </a:pPr>
            <a:endParaRPr lang="en-US" altLang="en-US" b="1" u="sng" dirty="0">
              <a:ea typeface="ＭＳ Ｐゴシック" panose="020B0600070205080204" pitchFamily="34" charset="-128"/>
            </a:endParaRPr>
          </a:p>
          <a:p>
            <a:pPr marL="4763" lvl="1" indent="0">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22 applies if NEOdp=0 and NEOs&gt;10,000 during each of the past 12 months</a:t>
            </a:r>
            <a:endParaRPr lang="en-US" altLang="en-US" sz="1100" dirty="0"/>
          </a:p>
          <a:p>
            <a:pPr marL="0" indent="0"/>
            <a:endParaRPr lang="en-US" altLang="en-US" sz="1100" dirty="0"/>
          </a:p>
        </p:txBody>
      </p:sp>
      <p:sp>
        <p:nvSpPr>
          <p:cNvPr id="54278" name="Text Placeholder 4"/>
          <p:cNvSpPr>
            <a:spLocks/>
          </p:cNvSpPr>
          <p:nvPr/>
        </p:nvSpPr>
        <p:spPr bwMode="auto">
          <a:xfrm>
            <a:off x="4523185" y="498241"/>
            <a:ext cx="3809404" cy="665700"/>
          </a:xfrm>
          <a:prstGeom prst="rect">
            <a:avLst/>
          </a:prstGeom>
        </p:spPr>
        <p:txBody>
          <a:bodyPr vert="horz" lIns="0" tIns="0" rIns="0" bIns="0" rtlCol="0" anchor="b">
            <a:noAutofit/>
          </a:bodyPr>
          <a:lstStyle/>
          <a:p>
            <a:pPr>
              <a:lnSpc>
                <a:spcPts val="1900"/>
              </a:lnSpc>
              <a:spcBef>
                <a:spcPts val="400"/>
              </a:spcBef>
              <a:buFont typeface="Arial"/>
              <a:buNone/>
            </a:pPr>
            <a:r>
              <a:rPr lang="en-US" altLang="en-US" sz="1200" b="1" u="sng" cap="all" spc="100" dirty="0">
                <a:solidFill>
                  <a:schemeClr val="tx2"/>
                </a:solidFill>
              </a:rPr>
              <a:t>Advisory # 23</a:t>
            </a:r>
            <a:r>
              <a:rPr lang="en-US" altLang="en-US" sz="1200" b="1" cap="all" spc="100" dirty="0">
                <a:solidFill>
                  <a:schemeClr val="tx2"/>
                </a:solidFill>
              </a:rPr>
              <a:t>  - </a:t>
            </a:r>
            <a:r>
              <a:rPr lang="en-US" sz="1200" b="1" cap="all" spc="100" dirty="0">
                <a:solidFill>
                  <a:schemeClr val="tx2"/>
                </a:solidFill>
              </a:rPr>
              <a:t>Outage frequency reported less than minimum expected</a:t>
            </a:r>
            <a:endParaRPr lang="en-US" altLang="en-US" sz="1200" b="1" cap="all" spc="100" dirty="0">
              <a:solidFill>
                <a:schemeClr val="tx2"/>
              </a:solidFill>
            </a:endParaRPr>
          </a:p>
        </p:txBody>
      </p:sp>
      <p:sp>
        <p:nvSpPr>
          <p:cNvPr id="54279" name="Content Placeholder 5"/>
          <p:cNvSpPr>
            <a:spLocks/>
          </p:cNvSpPr>
          <p:nvPr/>
        </p:nvSpPr>
        <p:spPr bwMode="auto">
          <a:xfrm>
            <a:off x="4572000" y="1391299"/>
            <a:ext cx="3760589" cy="29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defRPr sz="1000">
                <a:solidFill>
                  <a:schemeClr val="tx1"/>
                </a:solidFill>
                <a:latin typeface="Calibri" panose="020F0502020204030204" pitchFamily="34" charset="0"/>
                <a:ea typeface="ＭＳ Ｐゴシック" panose="020B0600070205080204" pitchFamily="34" charset="-128"/>
              </a:defRPr>
            </a:lvl1pPr>
            <a:lvl2pPr marL="6350" eaLnBrk="0" hangingPunct="0">
              <a:spcBef>
                <a:spcPct val="20000"/>
              </a:spcBef>
              <a:buClr>
                <a:srgbClr val="000066"/>
              </a:buClr>
              <a:buSzPct val="80000"/>
              <a:buChar char="•"/>
              <a:defRPr sz="10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r>
              <a:rPr lang="en-US" altLang="en-US" sz="1100" dirty="0">
                <a:latin typeface="+mn-lt"/>
              </a:rPr>
              <a:t>It is rare for an organization to have zero outages for twelve consecutive months  with an installed base of &gt; 10,000.     Perhaps no customers are reporting outages and the organization should apply for an exemption.</a:t>
            </a:r>
          </a:p>
          <a:p>
            <a:pPr lvl="1">
              <a:buNone/>
            </a:pPr>
            <a:r>
              <a:rPr lang="en-US" altLang="en-US" sz="1100" dirty="0">
                <a:latin typeface="+mn-lt"/>
              </a:rPr>
              <a:t>This advisory against this measurement is asking the organization to evaluate if it is receiving outage data from every customer it is including in its installed base.</a:t>
            </a:r>
          </a:p>
          <a:p>
            <a:pPr lvl="1">
              <a:buNone/>
            </a:pPr>
            <a:endParaRPr lang="en-US" altLang="en-US" sz="1100" b="1" u="sng" dirty="0">
              <a:latin typeface="+mn-lt"/>
            </a:endParaRPr>
          </a:p>
          <a:p>
            <a:pPr lvl="1">
              <a:buNone/>
            </a:pPr>
            <a:endParaRPr lang="en-US" altLang="en-US" sz="1100" b="1" u="sng" dirty="0">
              <a:latin typeface="+mn-lt"/>
            </a:endParaRPr>
          </a:p>
          <a:p>
            <a:pPr lvl="1">
              <a:buNone/>
            </a:pPr>
            <a:r>
              <a:rPr lang="en-US" altLang="en-US" sz="1100" b="1" u="sng" dirty="0">
                <a:latin typeface="+mn-lt"/>
              </a:rPr>
              <a:t>Note</a:t>
            </a:r>
            <a:r>
              <a:rPr lang="en-US" altLang="en-US" sz="1100" dirty="0">
                <a:latin typeface="+mn-lt"/>
              </a:rPr>
              <a:t>, Advisory 23 applies if </a:t>
            </a:r>
            <a:r>
              <a:rPr lang="en-US" altLang="en-US" sz="1100" dirty="0" err="1">
                <a:latin typeface="+mn-lt"/>
              </a:rPr>
              <a:t>NEOep</a:t>
            </a:r>
            <a:r>
              <a:rPr lang="en-US" altLang="en-US" sz="1100" dirty="0">
                <a:latin typeface="+mn-lt"/>
              </a:rPr>
              <a:t>=0 and NEOs&gt;10,000 during each of the past 12 months</a:t>
            </a:r>
          </a:p>
          <a:p>
            <a:pPr lvl="1">
              <a:buNone/>
            </a:pPr>
            <a:r>
              <a:rPr lang="en-US" altLang="en-US" sz="1100" dirty="0">
                <a:latin typeface="+mn-lt"/>
              </a:rPr>
              <a:t>.</a:t>
            </a:r>
          </a:p>
          <a:p>
            <a:pPr lvl="1"/>
            <a:endParaRPr lang="en-US" altLang="en-US" sz="1100" dirty="0">
              <a:latin typeface="+mn-lt"/>
            </a:endParaRPr>
          </a:p>
          <a:p>
            <a:endParaRPr lang="en-US" altLang="en-US" sz="1100" dirty="0">
              <a:latin typeface="+mn-lt"/>
            </a:endParaRPr>
          </a:p>
          <a:p>
            <a:endParaRPr lang="en-US" altLang="en-US" sz="1100" dirty="0">
              <a:latin typeface="+mn-lt"/>
            </a:endParaRPr>
          </a:p>
        </p:txBody>
      </p:sp>
    </p:spTree>
    <p:custDataLst>
      <p:tags r:id="rId1"/>
    </p:custDataLst>
    <p:extLst>
      <p:ext uri="{BB962C8B-B14F-4D97-AF65-F5344CB8AC3E}">
        <p14:creationId xmlns:p14="http://schemas.microsoft.com/office/powerpoint/2010/main" val="297712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36997" y="321468"/>
            <a:ext cx="6172200" cy="357187"/>
          </a:xfrm>
        </p:spPr>
        <p:txBody>
          <a:bodyPr/>
          <a:lstStyle/>
          <a:p>
            <a:r>
              <a:rPr lang="en-US" altLang="en-US" dirty="0"/>
              <a:t>DSR Advisory Details</a:t>
            </a:r>
          </a:p>
        </p:txBody>
      </p:sp>
      <p:sp>
        <p:nvSpPr>
          <p:cNvPr id="54275" name="Text Placeholder 4"/>
          <p:cNvSpPr>
            <a:spLocks noGrp="1"/>
          </p:cNvSpPr>
          <p:nvPr>
            <p:ph type="body" idx="1"/>
          </p:nvPr>
        </p:nvSpPr>
        <p:spPr>
          <a:xfrm>
            <a:off x="736997" y="991371"/>
            <a:ext cx="3342084" cy="479822"/>
          </a:xfrm>
        </p:spPr>
        <p:txBody>
          <a:bodyPr/>
          <a:lstStyle/>
          <a:p>
            <a:endParaRPr lang="en-US" altLang="en-US" sz="1200" dirty="0"/>
          </a:p>
          <a:p>
            <a:pPr>
              <a:lnSpc>
                <a:spcPct val="100000"/>
              </a:lnSpc>
            </a:pPr>
            <a:r>
              <a:rPr lang="en-US" altLang="en-US" sz="1200" u="sng" dirty="0"/>
              <a:t>Advisory # 24</a:t>
            </a:r>
            <a:r>
              <a:rPr lang="en-US" altLang="en-US" sz="1200" dirty="0"/>
              <a:t> -  Input value greater than 95% of maximum value expected</a:t>
            </a:r>
          </a:p>
        </p:txBody>
      </p:sp>
      <p:sp>
        <p:nvSpPr>
          <p:cNvPr id="54276" name="Content Placeholder 5"/>
          <p:cNvSpPr>
            <a:spLocks noGrp="1"/>
          </p:cNvSpPr>
          <p:nvPr>
            <p:ph sz="half" idx="2"/>
          </p:nvPr>
        </p:nvSpPr>
        <p:spPr>
          <a:xfrm>
            <a:off x="736997" y="1660434"/>
            <a:ext cx="4163616" cy="2963465"/>
          </a:xfrm>
        </p:spPr>
        <p:txBody>
          <a:bodyPr/>
          <a:lstStyle/>
          <a:p>
            <a:pPr marL="0" indent="0">
              <a:lnSpc>
                <a:spcPct val="100000"/>
              </a:lnSpc>
              <a:buNone/>
            </a:pPr>
            <a:r>
              <a:rPr lang="en-US" altLang="en-US" sz="1100" dirty="0"/>
              <a:t>To prevent inadvertent typing errors or errors due to a misunderstanding of the measurement rules, most of the date input values have a maximum value set.  Values higher than this value may not be input.  These upper limits are initially set at a value with a large margin about the highest expected value to allow for growth.  If the value the organization is reporting is within 5% of the limit, then there may be an error with it.</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verify the accuracy of the number it is reporting.</a:t>
            </a:r>
          </a:p>
          <a:p>
            <a:pPr marL="4763" lvl="1" indent="0">
              <a:lnSpc>
                <a:spcPct val="100000"/>
              </a:lnSpc>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24 applies to any reported value where this is an upper limit set within the system.</a:t>
            </a:r>
          </a:p>
          <a:p>
            <a:pPr marL="0" indent="0"/>
            <a:endParaRPr lang="en-US" altLang="en-US" sz="1100" dirty="0"/>
          </a:p>
          <a:p>
            <a:pPr marL="0" indent="0"/>
            <a:endParaRPr lang="en-US" altLang="en-US" sz="1100" dirty="0"/>
          </a:p>
          <a:p>
            <a:pPr marL="0" indent="0"/>
            <a:endParaRPr lang="en-US" altLang="en-US" sz="1100" dirty="0"/>
          </a:p>
        </p:txBody>
      </p:sp>
    </p:spTree>
    <p:custDataLst>
      <p:tags r:id="rId1"/>
    </p:custDataLst>
    <p:extLst>
      <p:ext uri="{BB962C8B-B14F-4D97-AF65-F5344CB8AC3E}">
        <p14:creationId xmlns:p14="http://schemas.microsoft.com/office/powerpoint/2010/main" val="2031062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29854" y="280532"/>
            <a:ext cx="6172200" cy="357187"/>
          </a:xfrm>
        </p:spPr>
        <p:txBody>
          <a:bodyPr/>
          <a:lstStyle/>
          <a:p>
            <a:r>
              <a:rPr lang="en-US" altLang="en-US" dirty="0"/>
              <a:t>DSR Advisory Details</a:t>
            </a:r>
          </a:p>
        </p:txBody>
      </p:sp>
      <p:sp>
        <p:nvSpPr>
          <p:cNvPr id="54275" name="Text Placeholder 4"/>
          <p:cNvSpPr>
            <a:spLocks noGrp="1"/>
          </p:cNvSpPr>
          <p:nvPr>
            <p:ph type="body" idx="1"/>
          </p:nvPr>
        </p:nvSpPr>
        <p:spPr>
          <a:xfrm>
            <a:off x="729854" y="896891"/>
            <a:ext cx="3155016" cy="479822"/>
          </a:xfrm>
        </p:spPr>
        <p:txBody>
          <a:bodyPr/>
          <a:lstStyle/>
          <a:p>
            <a:endParaRPr lang="en-US" altLang="en-US" sz="1200" dirty="0"/>
          </a:p>
          <a:p>
            <a:pPr>
              <a:lnSpc>
                <a:spcPct val="100000"/>
              </a:lnSpc>
            </a:pPr>
            <a:r>
              <a:rPr lang="en-US" altLang="en-US" sz="1200" u="sng" dirty="0"/>
              <a:t>Advisory # 25</a:t>
            </a:r>
            <a:r>
              <a:rPr lang="en-US" altLang="en-US" sz="1200" dirty="0"/>
              <a:t>  - </a:t>
            </a:r>
            <a:r>
              <a:rPr lang="en-US" sz="1200" dirty="0"/>
              <a:t>Problem report frequency is less than the minimum expected</a:t>
            </a:r>
            <a:endParaRPr lang="en-US" altLang="en-US" sz="1200" dirty="0"/>
          </a:p>
        </p:txBody>
      </p:sp>
      <p:sp>
        <p:nvSpPr>
          <p:cNvPr id="54276" name="Content Placeholder 5"/>
          <p:cNvSpPr>
            <a:spLocks noGrp="1"/>
          </p:cNvSpPr>
          <p:nvPr>
            <p:ph sz="half" idx="2"/>
          </p:nvPr>
        </p:nvSpPr>
        <p:spPr>
          <a:xfrm>
            <a:off x="785813" y="1635219"/>
            <a:ext cx="3429000" cy="2963465"/>
          </a:xfrm>
        </p:spPr>
        <p:txBody>
          <a:bodyPr/>
          <a:lstStyle/>
          <a:p>
            <a:pPr marL="0" indent="0">
              <a:lnSpc>
                <a:spcPct val="100000"/>
              </a:lnSpc>
              <a:buNone/>
            </a:pPr>
            <a:r>
              <a:rPr lang="en-US" altLang="en-US" sz="1100" dirty="0"/>
              <a:t>It is rare for an organization to have zero major problem reports in the month when the industry average number of problems for its deployed population  is 20.</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it is receiving problem reports from every customer it is including in its installed base and that it is correctly classifying those problem reports.</a:t>
            </a:r>
          </a:p>
          <a:p>
            <a:pPr marL="4763" lvl="1" indent="0">
              <a:buNone/>
            </a:pPr>
            <a:endParaRPr lang="en-US" altLang="en-US" b="1" u="sng" dirty="0">
              <a:ea typeface="ＭＳ Ｐゴシック" panose="020B0600070205080204" pitchFamily="34" charset="-128"/>
            </a:endParaRPr>
          </a:p>
          <a:p>
            <a:pPr marL="4763" lvl="1" indent="0">
              <a:buNone/>
            </a:pPr>
            <a:endParaRPr lang="en-US" altLang="en-US" b="1" u="sng" dirty="0">
              <a:ea typeface="ＭＳ Ｐゴシック" panose="020B0600070205080204" pitchFamily="34" charset="-128"/>
            </a:endParaRPr>
          </a:p>
          <a:p>
            <a:pPr marL="4763" lvl="1" indent="0">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25 applies if NP2=0 for the month and NPRs x NPR2 ind_avg &gt; 240 </a:t>
            </a:r>
            <a:endParaRPr lang="en-US" altLang="en-US" dirty="0"/>
          </a:p>
          <a:p>
            <a:pPr marL="0" indent="0">
              <a:buNone/>
            </a:pPr>
            <a:endParaRPr lang="en-US" altLang="en-US" sz="1100" dirty="0"/>
          </a:p>
          <a:p>
            <a:pPr marL="0" indent="0">
              <a:buNone/>
            </a:pPr>
            <a:endParaRPr lang="en-US" altLang="en-US" sz="1100" dirty="0"/>
          </a:p>
        </p:txBody>
      </p:sp>
      <p:sp>
        <p:nvSpPr>
          <p:cNvPr id="54278" name="Text Placeholder 4"/>
          <p:cNvSpPr>
            <a:spLocks/>
          </p:cNvSpPr>
          <p:nvPr/>
        </p:nvSpPr>
        <p:spPr bwMode="auto">
          <a:xfrm>
            <a:off x="4540449" y="703764"/>
            <a:ext cx="3784996" cy="665700"/>
          </a:xfrm>
          <a:prstGeom prst="rect">
            <a:avLst/>
          </a:prstGeom>
        </p:spPr>
        <p:txBody>
          <a:bodyPr vert="horz" lIns="0" tIns="0" rIns="0" bIns="0" rtlCol="0" anchor="b">
            <a:noAutofit/>
          </a:bodyPr>
          <a:lstStyle/>
          <a:p>
            <a:pPr>
              <a:spcBef>
                <a:spcPts val="400"/>
              </a:spcBef>
              <a:buFont typeface="Arial"/>
              <a:buNone/>
            </a:pPr>
            <a:r>
              <a:rPr lang="en-US" altLang="en-US" sz="1200" b="1" u="sng" cap="all" spc="100" dirty="0">
                <a:solidFill>
                  <a:schemeClr val="tx2"/>
                </a:solidFill>
              </a:rPr>
              <a:t>Advisory # 2</a:t>
            </a:r>
            <a:r>
              <a:rPr lang="en-US" altLang="en-US" sz="1200" b="1" cap="all" spc="100" dirty="0">
                <a:solidFill>
                  <a:schemeClr val="tx2"/>
                </a:solidFill>
              </a:rPr>
              <a:t>6  - </a:t>
            </a:r>
            <a:r>
              <a:rPr lang="en-US" sz="1200" b="1" cap="all" spc="100" dirty="0">
                <a:solidFill>
                  <a:schemeClr val="tx2"/>
                </a:solidFill>
              </a:rPr>
              <a:t>Problem report frequency for the past six months is less than the minimum expected</a:t>
            </a:r>
            <a:endParaRPr lang="en-US" altLang="en-US" sz="1200" b="1" cap="all" spc="100" dirty="0">
              <a:solidFill>
                <a:schemeClr val="tx2"/>
              </a:solidFill>
            </a:endParaRPr>
          </a:p>
        </p:txBody>
      </p:sp>
      <p:sp>
        <p:nvSpPr>
          <p:cNvPr id="54279" name="Content Placeholder 5"/>
          <p:cNvSpPr>
            <a:spLocks/>
          </p:cNvSpPr>
          <p:nvPr/>
        </p:nvSpPr>
        <p:spPr bwMode="auto">
          <a:xfrm>
            <a:off x="4540449" y="1635220"/>
            <a:ext cx="3996332" cy="2963465"/>
          </a:xfrm>
          <a:prstGeom prst="rect">
            <a:avLst/>
          </a:prstGeom>
        </p:spPr>
        <p:txBody>
          <a:bodyPr vert="horz" lIns="0" tIns="0" rIns="0" bIns="0" rtlCol="0">
            <a:noAutofit/>
          </a:bodyPr>
          <a:lstStyle/>
          <a:p>
            <a:pPr>
              <a:spcBef>
                <a:spcPts val="400"/>
              </a:spcBef>
              <a:buFont typeface="Arial"/>
              <a:buNone/>
            </a:pPr>
            <a:r>
              <a:rPr lang="en-US" altLang="en-US" sz="1100" dirty="0">
                <a:solidFill>
                  <a:srgbClr val="414042"/>
                </a:solidFill>
              </a:rPr>
              <a:t>It is rare for an organization to have zero major problem reports in the last six months when the industry average number of problems for its deployed population  is 1.7 per month.</a:t>
            </a:r>
          </a:p>
          <a:p>
            <a:pPr marL="4763" lvl="1">
              <a:spcBef>
                <a:spcPts val="200"/>
              </a:spcBef>
              <a:buFont typeface="Arial"/>
              <a:buNone/>
            </a:pPr>
            <a:r>
              <a:rPr lang="en-US" altLang="en-US" sz="1100" dirty="0">
                <a:solidFill>
                  <a:srgbClr val="414042"/>
                </a:solidFill>
                <a:ea typeface="ＭＳ Ｐゴシック" panose="020B0600070205080204" pitchFamily="34" charset="-128"/>
              </a:rPr>
              <a:t>This advisory against this measurement is asking the organization to evaluate if it is receiving problem reports from every customer it is including in its installed base and that it is correctly classifying those problem reports.</a:t>
            </a: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r>
              <a:rPr lang="en-US" altLang="en-US" sz="1100" b="1" u="sng" dirty="0">
                <a:solidFill>
                  <a:srgbClr val="414042"/>
                </a:solidFill>
                <a:ea typeface="ＭＳ Ｐゴシック" panose="020B0600070205080204" pitchFamily="34" charset="-128"/>
              </a:rPr>
              <a:t>Note, </a:t>
            </a:r>
            <a:r>
              <a:rPr lang="en-US" altLang="en-US" sz="1100" dirty="0">
                <a:solidFill>
                  <a:srgbClr val="414042"/>
                </a:solidFill>
                <a:ea typeface="ＭＳ Ｐゴシック" panose="020B0600070205080204" pitchFamily="34" charset="-128"/>
              </a:rPr>
              <a:t>Advisory 26 applies if NP2=0 for the last six  months and NPRs x NPR2 ind_avg &gt; 20 </a:t>
            </a: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a:spcBef>
                <a:spcPts val="400"/>
              </a:spcBef>
              <a:buFont typeface="Arial"/>
              <a:buNone/>
            </a:pPr>
            <a:endParaRPr lang="en-US" altLang="en-US" sz="1100" dirty="0">
              <a:solidFill>
                <a:srgbClr val="414042"/>
              </a:solidFill>
            </a:endParaRPr>
          </a:p>
          <a:p>
            <a:pPr>
              <a:spcBef>
                <a:spcPts val="400"/>
              </a:spcBef>
              <a:buFont typeface="Arial"/>
              <a:buNone/>
            </a:pPr>
            <a:endParaRPr lang="en-US" altLang="en-US" sz="1100" dirty="0">
              <a:solidFill>
                <a:srgbClr val="414042"/>
              </a:solidFill>
            </a:endParaRPr>
          </a:p>
        </p:txBody>
      </p:sp>
    </p:spTree>
    <p:custDataLst>
      <p:tags r:id="rId1"/>
    </p:custDataLst>
    <p:extLst>
      <p:ext uri="{BB962C8B-B14F-4D97-AF65-F5344CB8AC3E}">
        <p14:creationId xmlns:p14="http://schemas.microsoft.com/office/powerpoint/2010/main" val="76697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29853" y="244744"/>
            <a:ext cx="6172200" cy="335756"/>
          </a:xfrm>
        </p:spPr>
        <p:txBody>
          <a:bodyPr/>
          <a:lstStyle/>
          <a:p>
            <a:r>
              <a:rPr lang="en-US" altLang="en-US" dirty="0"/>
              <a:t>DSR Advisory Details</a:t>
            </a:r>
          </a:p>
        </p:txBody>
      </p:sp>
      <p:sp>
        <p:nvSpPr>
          <p:cNvPr id="54275" name="Text Placeholder 4"/>
          <p:cNvSpPr>
            <a:spLocks noGrp="1"/>
          </p:cNvSpPr>
          <p:nvPr>
            <p:ph type="body" idx="1"/>
          </p:nvPr>
        </p:nvSpPr>
        <p:spPr>
          <a:xfrm>
            <a:off x="729853" y="911178"/>
            <a:ext cx="3155016" cy="479822"/>
          </a:xfrm>
        </p:spPr>
        <p:txBody>
          <a:bodyPr/>
          <a:lstStyle/>
          <a:p>
            <a:endParaRPr lang="en-US" altLang="en-US" sz="1200" dirty="0"/>
          </a:p>
          <a:p>
            <a:pPr>
              <a:lnSpc>
                <a:spcPct val="100000"/>
              </a:lnSpc>
            </a:pPr>
            <a:r>
              <a:rPr lang="en-US" altLang="en-US" sz="1200" u="sng" dirty="0"/>
              <a:t>Advisory # 27</a:t>
            </a:r>
            <a:r>
              <a:rPr lang="en-US" altLang="en-US" sz="1200" dirty="0"/>
              <a:t>  - </a:t>
            </a:r>
            <a:r>
              <a:rPr lang="en-US" sz="1200" dirty="0"/>
              <a:t>Problem report frequency is less than the minimum expected</a:t>
            </a:r>
            <a:endParaRPr lang="en-US" altLang="en-US" sz="1200" dirty="0"/>
          </a:p>
        </p:txBody>
      </p:sp>
      <p:sp>
        <p:nvSpPr>
          <p:cNvPr id="54276" name="Content Placeholder 5"/>
          <p:cNvSpPr>
            <a:spLocks noGrp="1"/>
          </p:cNvSpPr>
          <p:nvPr>
            <p:ph sz="half" idx="2"/>
          </p:nvPr>
        </p:nvSpPr>
        <p:spPr>
          <a:xfrm>
            <a:off x="729853" y="1535556"/>
            <a:ext cx="3634978" cy="2963465"/>
          </a:xfrm>
        </p:spPr>
        <p:txBody>
          <a:bodyPr/>
          <a:lstStyle/>
          <a:p>
            <a:pPr marL="0" indent="0">
              <a:lnSpc>
                <a:spcPct val="100000"/>
              </a:lnSpc>
              <a:buNone/>
            </a:pPr>
            <a:r>
              <a:rPr lang="en-US" altLang="en-US" sz="1100" dirty="0"/>
              <a:t>It is rare for an organization to have zero minor problem reports in the month when the industry average number of problems for its deployed population  is 20.</a:t>
            </a:r>
          </a:p>
          <a:p>
            <a:pPr marL="4763" lvl="1" indent="0">
              <a:lnSpc>
                <a:spcPct val="100000"/>
              </a:lnSpc>
              <a:buNone/>
            </a:pPr>
            <a:r>
              <a:rPr lang="en-US" altLang="en-US" dirty="0">
                <a:ea typeface="ＭＳ Ｐゴシック" panose="020B0600070205080204" pitchFamily="34" charset="-128"/>
              </a:rPr>
              <a:t>This advisory against this measurement is asking the organization to evaluate if it is receiving problem reports from every customer it is including in its installed base and that it is correctly classifying those problem reports.</a:t>
            </a:r>
          </a:p>
          <a:p>
            <a:pPr marL="4763" lvl="1" indent="0">
              <a:lnSpc>
                <a:spcPct val="100000"/>
              </a:lnSpc>
              <a:buNone/>
            </a:pPr>
            <a:endParaRPr lang="en-US" altLang="en-US"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endParaRPr lang="en-US" altLang="en-US" b="1" u="sng" dirty="0">
              <a:ea typeface="ＭＳ Ｐゴシック" panose="020B0600070205080204" pitchFamily="34" charset="-128"/>
            </a:endParaRPr>
          </a:p>
          <a:p>
            <a:pPr marL="4763" lvl="1" indent="0">
              <a:lnSpc>
                <a:spcPct val="100000"/>
              </a:lnSpc>
              <a:buNone/>
            </a:pPr>
            <a:r>
              <a:rPr lang="en-US" altLang="en-US" b="1" u="sng" dirty="0">
                <a:ea typeface="ＭＳ Ｐゴシック" panose="020B0600070205080204" pitchFamily="34" charset="-128"/>
              </a:rPr>
              <a:t>Note</a:t>
            </a:r>
            <a:r>
              <a:rPr lang="en-US" altLang="en-US" dirty="0">
                <a:ea typeface="ＭＳ Ｐゴシック" panose="020B0600070205080204" pitchFamily="34" charset="-128"/>
              </a:rPr>
              <a:t>, Advisory 27 applies if NP3=0 for the month and NPRs x NPR3 ind_avg &gt; 240 </a:t>
            </a:r>
            <a:endParaRPr lang="en-US" altLang="en-US" dirty="0"/>
          </a:p>
          <a:p>
            <a:pPr marL="0" indent="0">
              <a:lnSpc>
                <a:spcPct val="100000"/>
              </a:lnSpc>
              <a:buNone/>
            </a:pPr>
            <a:endParaRPr lang="en-US" altLang="en-US" sz="1100" dirty="0"/>
          </a:p>
          <a:p>
            <a:pPr marL="0" indent="0">
              <a:lnSpc>
                <a:spcPct val="100000"/>
              </a:lnSpc>
              <a:buNone/>
            </a:pPr>
            <a:endParaRPr lang="en-US" altLang="en-US" sz="1100" dirty="0"/>
          </a:p>
        </p:txBody>
      </p:sp>
      <p:sp>
        <p:nvSpPr>
          <p:cNvPr id="54278" name="Text Placeholder 4"/>
          <p:cNvSpPr>
            <a:spLocks/>
          </p:cNvSpPr>
          <p:nvPr/>
        </p:nvSpPr>
        <p:spPr bwMode="auto">
          <a:xfrm>
            <a:off x="4523185" y="684119"/>
            <a:ext cx="3534965" cy="665700"/>
          </a:xfrm>
          <a:prstGeom prst="rect">
            <a:avLst/>
          </a:prstGeom>
        </p:spPr>
        <p:txBody>
          <a:bodyPr vert="horz" lIns="0" tIns="0" rIns="0" bIns="0" rtlCol="0" anchor="b">
            <a:noAutofit/>
          </a:bodyPr>
          <a:lstStyle/>
          <a:p>
            <a:pPr>
              <a:spcBef>
                <a:spcPts val="400"/>
              </a:spcBef>
              <a:buFont typeface="Arial"/>
              <a:buNone/>
            </a:pPr>
            <a:r>
              <a:rPr lang="en-US" altLang="en-US" sz="1200" b="1" u="sng" cap="all" spc="100" dirty="0">
                <a:solidFill>
                  <a:schemeClr val="tx2"/>
                </a:solidFill>
              </a:rPr>
              <a:t>Advisory # 28</a:t>
            </a:r>
            <a:r>
              <a:rPr lang="en-US" altLang="en-US" sz="1200" b="1" cap="all" spc="100" dirty="0">
                <a:solidFill>
                  <a:schemeClr val="tx2"/>
                </a:solidFill>
              </a:rPr>
              <a:t>  - </a:t>
            </a:r>
            <a:r>
              <a:rPr lang="en-US" sz="1200" b="1" cap="all" spc="100" dirty="0">
                <a:solidFill>
                  <a:schemeClr val="tx2"/>
                </a:solidFill>
              </a:rPr>
              <a:t>Problem report frequency for the past six months is less than the minimum expected</a:t>
            </a:r>
            <a:endParaRPr lang="en-US" altLang="en-US" sz="1200" b="1" cap="all" spc="100" dirty="0">
              <a:solidFill>
                <a:schemeClr val="tx2"/>
              </a:solidFill>
            </a:endParaRPr>
          </a:p>
        </p:txBody>
      </p:sp>
      <p:sp>
        <p:nvSpPr>
          <p:cNvPr id="54279" name="Content Placeholder 5"/>
          <p:cNvSpPr>
            <a:spLocks/>
          </p:cNvSpPr>
          <p:nvPr/>
        </p:nvSpPr>
        <p:spPr bwMode="auto">
          <a:xfrm>
            <a:off x="4523185" y="1563081"/>
            <a:ext cx="3753445" cy="2963465"/>
          </a:xfrm>
          <a:prstGeom prst="rect">
            <a:avLst/>
          </a:prstGeom>
        </p:spPr>
        <p:txBody>
          <a:bodyPr vert="horz" lIns="0" tIns="0" rIns="0" bIns="0" rtlCol="0">
            <a:noAutofit/>
          </a:bodyPr>
          <a:lstStyle/>
          <a:p>
            <a:pPr>
              <a:spcBef>
                <a:spcPts val="400"/>
              </a:spcBef>
              <a:buFont typeface="Arial"/>
              <a:buNone/>
            </a:pPr>
            <a:r>
              <a:rPr lang="en-US" altLang="en-US" sz="1100" dirty="0">
                <a:solidFill>
                  <a:srgbClr val="414042"/>
                </a:solidFill>
              </a:rPr>
              <a:t>It is rare for an organization to have zero minor problem reports in the last six months when the industry average number of problems for its deployed population  is 1.7 per month.</a:t>
            </a:r>
          </a:p>
          <a:p>
            <a:pPr marL="4763" lvl="1">
              <a:spcBef>
                <a:spcPts val="200"/>
              </a:spcBef>
              <a:buFont typeface="Arial"/>
              <a:buNone/>
            </a:pPr>
            <a:r>
              <a:rPr lang="en-US" altLang="en-US" sz="1100" dirty="0">
                <a:solidFill>
                  <a:srgbClr val="414042"/>
                </a:solidFill>
                <a:ea typeface="ＭＳ Ｐゴシック" panose="020B0600070205080204" pitchFamily="34" charset="-128"/>
              </a:rPr>
              <a:t>This advisory against this measurement is asking the organization to evaluate if it is receiving problem reports from every customer it is including in its installed base and that it is correctly classifying those problem reports.</a:t>
            </a: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marL="4763" lvl="1">
              <a:spcBef>
                <a:spcPts val="200"/>
              </a:spcBef>
              <a:buFont typeface="Arial"/>
              <a:buNone/>
            </a:pPr>
            <a:r>
              <a:rPr lang="en-US" altLang="en-US" sz="1100" b="1" dirty="0">
                <a:solidFill>
                  <a:srgbClr val="414042"/>
                </a:solidFill>
                <a:ea typeface="ＭＳ Ｐゴシック" panose="020B0600070205080204" pitchFamily="34" charset="-128"/>
              </a:rPr>
              <a:t>Note</a:t>
            </a:r>
            <a:r>
              <a:rPr lang="en-US" altLang="en-US" sz="1100" dirty="0">
                <a:solidFill>
                  <a:srgbClr val="414042"/>
                </a:solidFill>
                <a:ea typeface="ＭＳ Ｐゴシック" panose="020B0600070205080204" pitchFamily="34" charset="-128"/>
              </a:rPr>
              <a:t>, Advisory 28 applies if NP3=0 for the last six  months and NPRs x NPR3 ind_avg &gt; 20 </a:t>
            </a:r>
          </a:p>
          <a:p>
            <a:pPr marL="4763" lvl="1">
              <a:spcBef>
                <a:spcPts val="200"/>
              </a:spcBef>
              <a:buFont typeface="Arial"/>
              <a:buNone/>
            </a:pPr>
            <a:endParaRPr lang="en-US" altLang="en-US" sz="1100" dirty="0">
              <a:solidFill>
                <a:srgbClr val="414042"/>
              </a:solidFill>
              <a:ea typeface="ＭＳ Ｐゴシック" panose="020B0600070205080204" pitchFamily="34" charset="-128"/>
            </a:endParaRPr>
          </a:p>
          <a:p>
            <a:pPr>
              <a:spcBef>
                <a:spcPts val="400"/>
              </a:spcBef>
              <a:buFont typeface="Arial"/>
              <a:buNone/>
            </a:pPr>
            <a:endParaRPr lang="en-US" altLang="en-US" sz="1100" dirty="0">
              <a:solidFill>
                <a:srgbClr val="414042"/>
              </a:solidFill>
            </a:endParaRPr>
          </a:p>
          <a:p>
            <a:pPr>
              <a:spcBef>
                <a:spcPts val="400"/>
              </a:spcBef>
              <a:buFont typeface="Arial"/>
              <a:buNone/>
            </a:pPr>
            <a:endParaRPr lang="en-US" altLang="en-US" sz="1100" dirty="0">
              <a:solidFill>
                <a:srgbClr val="414042"/>
              </a:solidFill>
            </a:endParaRPr>
          </a:p>
        </p:txBody>
      </p:sp>
    </p:spTree>
    <p:custDataLst>
      <p:tags r:id="rId1"/>
    </p:custDataLst>
    <p:extLst>
      <p:ext uri="{BB962C8B-B14F-4D97-AF65-F5344CB8AC3E}">
        <p14:creationId xmlns:p14="http://schemas.microsoft.com/office/powerpoint/2010/main" val="545630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715566" y="290583"/>
            <a:ext cx="6172200" cy="328612"/>
          </a:xfrm>
        </p:spPr>
        <p:txBody>
          <a:bodyPr/>
          <a:lstStyle/>
          <a:p>
            <a:r>
              <a:rPr lang="en-US" altLang="en-US" dirty="0"/>
              <a:t>DSR Advisory Details</a:t>
            </a:r>
          </a:p>
        </p:txBody>
      </p:sp>
      <p:sp>
        <p:nvSpPr>
          <p:cNvPr id="54275" name="Text Placeholder 4"/>
          <p:cNvSpPr>
            <a:spLocks noGrp="1"/>
          </p:cNvSpPr>
          <p:nvPr>
            <p:ph type="body" idx="1"/>
          </p:nvPr>
        </p:nvSpPr>
        <p:spPr>
          <a:xfrm>
            <a:off x="715566" y="1016969"/>
            <a:ext cx="7285434" cy="479822"/>
          </a:xfrm>
        </p:spPr>
        <p:txBody>
          <a:bodyPr/>
          <a:lstStyle/>
          <a:p>
            <a:endParaRPr lang="en-US" altLang="en-US" sz="1400" dirty="0"/>
          </a:p>
          <a:p>
            <a:r>
              <a:rPr lang="en-US" altLang="en-US" sz="1400" dirty="0">
                <a:solidFill>
                  <a:srgbClr val="FF0000"/>
                </a:solidFill>
              </a:rPr>
              <a:t>Advisory # 29, # 30, # 31, &amp; # 32  - </a:t>
            </a:r>
            <a:r>
              <a:rPr lang="en-US" sz="1400" cap="none" dirty="0">
                <a:solidFill>
                  <a:srgbClr val="FF0000"/>
                </a:solidFill>
              </a:rPr>
              <a:t>No longer used as of December 2020</a:t>
            </a:r>
            <a:endParaRPr lang="en-US" altLang="en-US" sz="1400" dirty="0">
              <a:solidFill>
                <a:srgbClr val="FF0000"/>
              </a:solidFill>
            </a:endParaRPr>
          </a:p>
        </p:txBody>
      </p:sp>
      <p:sp>
        <p:nvSpPr>
          <p:cNvPr id="54276" name="Content Placeholder 5"/>
          <p:cNvSpPr>
            <a:spLocks noGrp="1"/>
          </p:cNvSpPr>
          <p:nvPr>
            <p:ph sz="half" idx="2"/>
          </p:nvPr>
        </p:nvSpPr>
        <p:spPr>
          <a:xfrm>
            <a:off x="715566" y="1707006"/>
            <a:ext cx="3030141" cy="2963465"/>
          </a:xfrm>
        </p:spPr>
        <p:txBody>
          <a:bodyPr/>
          <a:lstStyle/>
          <a:p>
            <a:pPr marL="4763" lvl="1" indent="0"/>
            <a:endParaRPr lang="en-US" altLang="en-US" sz="900" b="1" u="sng" dirty="0">
              <a:ea typeface="ＭＳ Ｐゴシック" panose="020B0600070205080204" pitchFamily="34" charset="-128"/>
            </a:endParaRPr>
          </a:p>
          <a:p>
            <a:pPr marL="4763" lvl="1" indent="0"/>
            <a:endParaRPr lang="en-US" altLang="en-US" sz="900" b="1" u="sng" dirty="0">
              <a:ea typeface="ＭＳ Ｐゴシック" panose="020B0600070205080204" pitchFamily="34" charset="-128"/>
            </a:endParaRPr>
          </a:p>
          <a:p>
            <a:pPr marL="0" indent="0"/>
            <a:endParaRPr lang="en-US" altLang="en-US" dirty="0"/>
          </a:p>
          <a:p>
            <a:pPr marL="0" indent="0"/>
            <a:endParaRPr lang="en-US" altLang="en-US" dirty="0"/>
          </a:p>
        </p:txBody>
      </p:sp>
      <p:sp>
        <p:nvSpPr>
          <p:cNvPr id="54278" name="Text Placeholder 4"/>
          <p:cNvSpPr>
            <a:spLocks/>
          </p:cNvSpPr>
          <p:nvPr/>
        </p:nvSpPr>
        <p:spPr bwMode="auto">
          <a:xfrm>
            <a:off x="4523185" y="684119"/>
            <a:ext cx="3221831" cy="6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accent2"/>
              </a:buClr>
              <a:buSzPct val="80000"/>
              <a:buFont typeface="Wingdings" panose="05000000000000000000" pitchFamily="2" charset="2"/>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000066"/>
              </a:buClr>
              <a:buSzPct val="80000"/>
              <a:buChar char="•"/>
              <a:defRPr sz="12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2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lvl="0">
              <a:buClr>
                <a:srgbClr val="EAEAEA"/>
              </a:buClr>
            </a:pPr>
            <a:endParaRPr lang="en-US" altLang="en-US" sz="1050" b="1" dirty="0"/>
          </a:p>
        </p:txBody>
      </p:sp>
      <p:sp>
        <p:nvSpPr>
          <p:cNvPr id="54279" name="Content Placeholder 5"/>
          <p:cNvSpPr>
            <a:spLocks/>
          </p:cNvSpPr>
          <p:nvPr/>
        </p:nvSpPr>
        <p:spPr bwMode="auto">
          <a:xfrm>
            <a:off x="4540449" y="1349819"/>
            <a:ext cx="3030141" cy="29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anose="05000000000000000000" pitchFamily="2" charset="2"/>
              <a:defRPr sz="1000">
                <a:solidFill>
                  <a:schemeClr val="tx1"/>
                </a:solidFill>
                <a:latin typeface="Calibri" panose="020F0502020204030204" pitchFamily="34" charset="0"/>
                <a:ea typeface="ＭＳ Ｐゴシック" panose="020B0600070205080204" pitchFamily="34" charset="-128"/>
              </a:defRPr>
            </a:lvl1pPr>
            <a:lvl2pPr marL="6350" eaLnBrk="0" hangingPunct="0">
              <a:spcBef>
                <a:spcPct val="20000"/>
              </a:spcBef>
              <a:buClr>
                <a:srgbClr val="000066"/>
              </a:buClr>
              <a:buSzPct val="80000"/>
              <a:buChar char="•"/>
              <a:defRPr sz="10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lvl="1">
              <a:buNone/>
            </a:pPr>
            <a:endParaRPr lang="en-US" altLang="en-US" sz="1800" dirty="0"/>
          </a:p>
          <a:p>
            <a:endParaRPr lang="en-US" altLang="en-US" sz="1800" dirty="0"/>
          </a:p>
          <a:p>
            <a:endParaRPr lang="en-US" altLang="en-US" sz="1800" dirty="0"/>
          </a:p>
        </p:txBody>
      </p:sp>
    </p:spTree>
    <p:custDataLst>
      <p:tags r:id="rId1"/>
    </p:custDataLst>
    <p:extLst>
      <p:ext uri="{BB962C8B-B14F-4D97-AF65-F5344CB8AC3E}">
        <p14:creationId xmlns:p14="http://schemas.microsoft.com/office/powerpoint/2010/main" val="33149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a:t>Assuring Data Integrity for flagged Measurements</a:t>
            </a:r>
          </a:p>
        </p:txBody>
      </p:sp>
      <p:pic>
        <p:nvPicPr>
          <p:cNvPr id="56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757238"/>
            <a:ext cx="8343900" cy="32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3"/>
          <p:cNvSpPr txBox="1">
            <a:spLocks noChangeArrowheads="1"/>
          </p:cNvSpPr>
          <p:nvPr/>
        </p:nvSpPr>
        <p:spPr bwMode="auto">
          <a:xfrm>
            <a:off x="2911078" y="4213137"/>
            <a:ext cx="3321844" cy="346249"/>
          </a:xfrm>
          <a:prstGeom prst="rect">
            <a:avLst/>
          </a:prstGeom>
          <a:solidFill>
            <a:srgbClr val="FFFF00"/>
          </a:solidFill>
          <a:ln w="38100">
            <a:solidFill>
              <a:schemeClr val="tx1"/>
            </a:solidFill>
            <a:miter lim="800000"/>
            <a:headEnd/>
            <a:tailEnd/>
          </a:ln>
        </p:spPr>
        <p:txBody>
          <a:bodyPr>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algn="l" eaLnBrk="1" hangingPunct="1"/>
            <a:r>
              <a:rPr lang="en-US" altLang="en-US" sz="825"/>
              <a:t>Should an error in submission be found, the organization is obligated to review 24 months of data and resubmit it if necessary</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a:t>Questions</a:t>
            </a:r>
          </a:p>
        </p:txBody>
      </p:sp>
      <p:sp>
        <p:nvSpPr>
          <p:cNvPr id="58371" name="Content Placeholder 2"/>
          <p:cNvSpPr>
            <a:spLocks noGrp="1"/>
          </p:cNvSpPr>
          <p:nvPr>
            <p:ph idx="1"/>
          </p:nvPr>
        </p:nvSpPr>
        <p:spPr>
          <a:xfrm>
            <a:off x="691931" y="637836"/>
            <a:ext cx="7401938" cy="3394472"/>
          </a:xfrm>
        </p:spPr>
        <p:txBody>
          <a:bodyPr/>
          <a:lstStyle/>
          <a:p>
            <a:pPr marL="0" indent="0">
              <a:buNone/>
            </a:pPr>
            <a:r>
              <a:rPr lang="en-US" altLang="en-US" dirty="0"/>
              <a:t>CB Auditors who have questions should first contact the TL 9000 SME in their organization.</a:t>
            </a:r>
          </a:p>
          <a:p>
            <a:pPr marL="0" indent="0">
              <a:buNone/>
            </a:pPr>
            <a:endParaRPr lang="en-US" altLang="en-US" dirty="0"/>
          </a:p>
          <a:p>
            <a:pPr marL="0" indent="0">
              <a:buNone/>
            </a:pPr>
            <a:r>
              <a:rPr lang="en-US" altLang="en-US" dirty="0"/>
              <a:t>Further  queries  may can be made through contacting the TIA QuEST Forum Measurements SMEs</a:t>
            </a:r>
          </a:p>
          <a:p>
            <a:pPr marL="0" indent="0">
              <a:buNone/>
            </a:pPr>
            <a:r>
              <a:rPr lang="en-US" altLang="en-US" dirty="0"/>
              <a:t>by using the “Contact Us”  button on the TL 9000 web site, http://tl9000.org</a:t>
            </a:r>
          </a:p>
          <a:p>
            <a:pPr marL="0" indent="0">
              <a:buNone/>
            </a:pPr>
            <a:endParaRPr lang="en-US" altLang="en-US" dirty="0"/>
          </a:p>
          <a:p>
            <a:pPr marL="0" indent="0">
              <a:buNone/>
            </a:pPr>
            <a:r>
              <a:rPr lang="en-US" altLang="en-US" dirty="0"/>
              <a:t>Or via email at:  </a:t>
            </a:r>
            <a:r>
              <a:rPr lang="en-US" altLang="en-US" dirty="0">
                <a:hlinkClick r:id="rId4"/>
              </a:rPr>
              <a:t>contact@questforum.org</a:t>
            </a:r>
            <a:endParaRPr lang="en-US" altLang="en-US" dirty="0"/>
          </a:p>
          <a:p>
            <a:pPr marL="0" indent="0">
              <a:buNone/>
            </a:pPr>
            <a:endParaRPr lang="en-US" altLang="en-US" dirty="0"/>
          </a:p>
          <a:p>
            <a:pPr marL="0" indent="0">
              <a:buNone/>
            </a:pPr>
            <a:r>
              <a:rPr lang="en-US" altLang="en-US" dirty="0"/>
              <a:t>Please include:   “MEASUREMENTS ADVISORY” in your subject line.</a:t>
            </a:r>
          </a:p>
          <a:p>
            <a:pPr marL="0" indent="0">
              <a:buNone/>
            </a:pPr>
            <a:endParaRPr lang="en-US" altLang="en-US" dirty="0"/>
          </a:p>
          <a:p>
            <a:pPr marL="0" indent="0">
              <a:buNone/>
            </a:pPr>
            <a:r>
              <a:rPr lang="en-US" altLang="en-US" dirty="0"/>
              <a:t>Please include your:	e-mail address</a:t>
            </a:r>
          </a:p>
          <a:p>
            <a:pPr marL="0" indent="0">
              <a:buNone/>
            </a:pPr>
            <a:r>
              <a:rPr lang="en-US" altLang="en-US" dirty="0"/>
              <a:t>				Name</a:t>
            </a:r>
          </a:p>
          <a:p>
            <a:pPr marL="0" indent="0">
              <a:buNone/>
            </a:pPr>
            <a:r>
              <a:rPr lang="en-US" altLang="en-US" dirty="0"/>
              <a:t>				Phone</a:t>
            </a:r>
          </a:p>
          <a:p>
            <a:pPr marL="0" indent="0">
              <a:buNone/>
            </a:pPr>
            <a:r>
              <a:rPr lang="en-US" altLang="en-US" dirty="0"/>
              <a:t>				And your question. </a:t>
            </a:r>
          </a:p>
          <a:p>
            <a:pPr marL="0" indent="0">
              <a:buNone/>
            </a:pPr>
            <a:endParaRPr lang="en-US" altLang="en-US" dirty="0"/>
          </a:p>
        </p:txBody>
      </p:sp>
      <p:pic>
        <p:nvPicPr>
          <p:cNvPr id="58372" name="Picture 5" descr="C:\Users\Dave Sanicola\AppData\Local\Microsoft\Windows\Temporary Internet Files\Content.IE5\RC1U4BUU\MPj0433165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1754981"/>
            <a:ext cx="2486025" cy="186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3172" y="253524"/>
            <a:ext cx="7777655" cy="364487"/>
          </a:xfrm>
        </p:spPr>
        <p:txBody>
          <a:bodyPr/>
          <a:lstStyle/>
          <a:p>
            <a:pPr eaLnBrk="1" hangingPunct="1"/>
            <a:r>
              <a:rPr lang="en-US" altLang="en-US" sz="1500" dirty="0"/>
              <a:t>Terminology</a:t>
            </a:r>
          </a:p>
        </p:txBody>
      </p:sp>
      <p:sp>
        <p:nvSpPr>
          <p:cNvPr id="7171" name="Rectangle 3"/>
          <p:cNvSpPr>
            <a:spLocks noGrp="1" noChangeArrowheads="1"/>
          </p:cNvSpPr>
          <p:nvPr>
            <p:ph idx="1"/>
          </p:nvPr>
        </p:nvSpPr>
        <p:spPr>
          <a:xfrm>
            <a:off x="3571875" y="785813"/>
            <a:ext cx="5436394" cy="3474244"/>
          </a:xfrm>
        </p:spPr>
        <p:txBody>
          <a:bodyPr/>
          <a:lstStyle/>
          <a:p>
            <a:pPr marL="0" indent="0">
              <a:buNone/>
            </a:pPr>
            <a:r>
              <a:rPr lang="en-US" altLang="en-US" sz="1200" b="1" dirty="0"/>
              <a:t>For simplicity and brevity, the following terms are used consistently through this presentation</a:t>
            </a:r>
          </a:p>
          <a:p>
            <a:pPr marL="0" indent="0">
              <a:buNone/>
            </a:pPr>
            <a:r>
              <a:rPr lang="en-US" altLang="en-US" sz="1200" dirty="0"/>
              <a:t>“Organization” 	– the organization you are auditing</a:t>
            </a:r>
          </a:p>
          <a:p>
            <a:pPr marL="0" indent="0">
              <a:buNone/>
            </a:pPr>
            <a:r>
              <a:rPr lang="en-US" altLang="en-US" sz="1200" dirty="0"/>
              <a:t>“MRS” 		– the TL 9000 Measurements Repository System</a:t>
            </a:r>
          </a:p>
          <a:p>
            <a:pPr marL="0" indent="0">
              <a:buNone/>
            </a:pPr>
            <a:r>
              <a:rPr lang="en-US" altLang="en-US" sz="1200" dirty="0"/>
              <a:t>“DSR” 		– Data Submission Receipt</a:t>
            </a:r>
          </a:p>
          <a:p>
            <a:pPr marL="0" indent="0">
              <a:buNone/>
            </a:pPr>
            <a:r>
              <a:rPr lang="en-US" altLang="en-US" sz="1200" dirty="0"/>
              <a:t>“ADVISORY”  	– Notification included on the DSR issued by the TL 9000 Administrator, this is an indication that there is something in the data submission that requires investigation.</a:t>
            </a:r>
          </a:p>
          <a:p>
            <a:pPr marL="0" indent="0">
              <a:buNone/>
            </a:pPr>
            <a:r>
              <a:rPr lang="en-US" altLang="en-US" sz="1200" dirty="0"/>
              <a:t>“Pass”			– Notification on the DSR that the measurements submission has passed.</a:t>
            </a:r>
          </a:p>
          <a:p>
            <a:pPr marL="0" indent="0">
              <a:buNone/>
            </a:pPr>
            <a:r>
              <a:rPr lang="en-US" altLang="en-US" sz="1200" dirty="0"/>
              <a:t>“EXEMPT”		– indication that the organization will not be submitting the indicated measurement as 	justified in the TL 9000 Measurements Handbook under “Data Submissions and Exemptions”</a:t>
            </a:r>
          </a:p>
          <a:p>
            <a:pPr marL="0" indent="0"/>
            <a:r>
              <a:rPr lang="en-US" altLang="en-US" sz="1200" dirty="0"/>
              <a:t>“CB”			– Certification Body, also called a Registrar</a:t>
            </a:r>
          </a:p>
        </p:txBody>
      </p:sp>
      <p:pic>
        <p:nvPicPr>
          <p:cNvPr id="13316" name="Picture 4" descr="C:\Users\Dave Sanicola\AppData\Local\Microsoft\Windows\Temporary Internet Files\Content.IE5\JILBSUIH\MPj0309615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72" y="785813"/>
            <a:ext cx="2778919" cy="376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1350"/>
              <a:t>Expectations of TL 9000 Stakeholders </a:t>
            </a:r>
          </a:p>
        </p:txBody>
      </p:sp>
      <p:sp>
        <p:nvSpPr>
          <p:cNvPr id="15363" name="Rectangle 3"/>
          <p:cNvSpPr>
            <a:spLocks noGrp="1" noChangeArrowheads="1"/>
          </p:cNvSpPr>
          <p:nvPr>
            <p:ph type="body" idx="1"/>
          </p:nvPr>
        </p:nvSpPr>
        <p:spPr>
          <a:xfrm>
            <a:off x="691931" y="766763"/>
            <a:ext cx="7973438" cy="3640931"/>
          </a:xfrm>
        </p:spPr>
        <p:txBody>
          <a:bodyPr/>
          <a:lstStyle/>
          <a:p>
            <a:pPr marL="0" indent="0">
              <a:buNone/>
            </a:pPr>
            <a:r>
              <a:rPr lang="en-US" altLang="en-US" sz="1100" dirty="0"/>
              <a:t>It is essential that CB auditors examine the TL 9000 measurements collection, validation, analysis and reporting processes as a system. All the pieces must connect and play their part in continual improvement.</a:t>
            </a:r>
          </a:p>
          <a:p>
            <a:pPr marL="0" indent="0">
              <a:buNone/>
            </a:pPr>
            <a:r>
              <a:rPr lang="en-US" altLang="en-US" sz="1100" dirty="0"/>
              <a:t>CB auditors must keep in mind two ‘communities’ of TL 9000 stakeholders: the Organization’s customers, and its competitors. For perhaps differing reasons, both communities expect the measurements to be fair, accurate and comparable.</a:t>
            </a:r>
          </a:p>
          <a:p>
            <a:pPr marL="0" indent="0">
              <a:buNone/>
            </a:pPr>
            <a:r>
              <a:rPr lang="en-US" altLang="en-US" sz="1100" b="1" dirty="0"/>
              <a:t>TL 9000 stakeholders expect TL 9000 Certification to imply assurance of the following key factors:</a:t>
            </a:r>
          </a:p>
          <a:p>
            <a:pPr lvl="1" eaLnBrk="1" hangingPunct="1"/>
            <a:endParaRPr lang="en-US" altLang="en-US" b="1" dirty="0">
              <a:ea typeface="ＭＳ Ｐゴシック" panose="020B0600070205080204" pitchFamily="34" charset="-128"/>
            </a:endParaRPr>
          </a:p>
          <a:p>
            <a:pPr lvl="1" eaLnBrk="1" hangingPunct="1"/>
            <a:r>
              <a:rPr lang="en-US" altLang="en-US" b="1" dirty="0">
                <a:ea typeface="ＭＳ Ｐゴシック" panose="020B0600070205080204" pitchFamily="34" charset="-128"/>
              </a:rPr>
              <a:t>The Organization’s processes are repeatable and predictable, and contain no gaps that might compromise telecom service quality</a:t>
            </a:r>
          </a:p>
          <a:p>
            <a:pPr lvl="1" eaLnBrk="1" hangingPunct="1"/>
            <a:r>
              <a:rPr lang="en-US" altLang="en-US" b="1" dirty="0">
                <a:ea typeface="ＭＳ Ｐゴシック" panose="020B0600070205080204" pitchFamily="34" charset="-128"/>
              </a:rPr>
              <a:t>The TL 9000 measurements reported to the MRS by the Organization comply with the intent of the Counting Rules, are accurate, and are comparable with those reported by other Organizations in the same product category</a:t>
            </a:r>
          </a:p>
          <a:p>
            <a:pPr lvl="1" eaLnBrk="1" hangingPunct="1"/>
            <a:r>
              <a:rPr lang="en-US" altLang="en-US" b="1" dirty="0">
                <a:ea typeface="ＭＳ Ｐゴシック" panose="020B0600070205080204" pitchFamily="34" charset="-128"/>
              </a:rPr>
              <a:t>The Organization’s management team and employees actively use the TL 9000 measurements to drive systematic continual improvement of performance</a:t>
            </a:r>
          </a:p>
          <a:p>
            <a:pPr marL="0" indent="0">
              <a:buNone/>
            </a:pPr>
            <a:r>
              <a:rPr lang="en-US" altLang="en-US" sz="1100" dirty="0"/>
              <a:t> </a:t>
            </a:r>
          </a:p>
          <a:p>
            <a:pPr marL="0" indent="0">
              <a:buNone/>
            </a:pPr>
            <a:r>
              <a:rPr lang="en-US" altLang="en-US" sz="1100" b="1" i="1" dirty="0">
                <a:solidFill>
                  <a:srgbClr val="FF0000"/>
                </a:solidFill>
              </a:rPr>
              <a:t>This presentation speaks to one piece of the Measurements Process implemented in all TL 9000  certified firms.  The analysis of Data Submission Receipts (DSRs) and the evaluation of data integrity </a:t>
            </a:r>
            <a:r>
              <a:rPr lang="en-US" altLang="en-US" sz="1100" b="1" i="1" dirty="0"/>
              <a:t>ADVISORIES</a:t>
            </a:r>
            <a:r>
              <a:rPr lang="en-US" altLang="en-US" sz="1100" b="1" i="1" dirty="0">
                <a:solidFill>
                  <a:srgbClr val="FF0000"/>
                </a:solidFill>
              </a:rPr>
              <a:t>  noted on DSRs.</a:t>
            </a:r>
          </a:p>
          <a:p>
            <a:pPr lvl="1"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1350" dirty="0"/>
              <a:t>CB auditor's responsibility in measurements process assessment - review</a:t>
            </a:r>
          </a:p>
        </p:txBody>
      </p:sp>
      <p:sp>
        <p:nvSpPr>
          <p:cNvPr id="6" name="Rectangle 3">
            <a:extLst>
              <a:ext uri="{FF2B5EF4-FFF2-40B4-BE49-F238E27FC236}">
                <a16:creationId xmlns:a16="http://schemas.microsoft.com/office/drawing/2014/main" id="{FE3A02AF-FD93-4CF0-9CC3-7721037E100E}"/>
              </a:ext>
            </a:extLst>
          </p:cNvPr>
          <p:cNvSpPr txBox="1">
            <a:spLocks noChangeArrowheads="1"/>
          </p:cNvSpPr>
          <p:nvPr/>
        </p:nvSpPr>
        <p:spPr bwMode="auto">
          <a:xfrm>
            <a:off x="366713" y="534987"/>
            <a:ext cx="8186737"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sz="1200">
                <a:solidFill>
                  <a:schemeClr val="tx1"/>
                </a:solidFill>
                <a:latin typeface="Calibri" pitchFamily="34" charset="0"/>
                <a:ea typeface="ＭＳ Ｐゴシック" panose="020B0600070205080204" pitchFamily="34" charset="-128"/>
                <a:cs typeface="+mn-cs"/>
              </a:defRPr>
            </a:lvl1pPr>
            <a:lvl2pPr marL="349250" indent="-111125"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2pPr>
            <a:lvl3pPr marL="563563" indent="-1588"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3pPr>
            <a:lvl4pPr marL="915988" indent="-112713"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4pPr>
            <a:lvl5pPr marL="1141413" indent="-1588"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5pPr>
            <a:lvl6pPr marL="1598613" indent="-1588" algn="l" rtl="0" fontAlgn="base">
              <a:spcBef>
                <a:spcPct val="20000"/>
              </a:spcBef>
              <a:spcAft>
                <a:spcPct val="0"/>
              </a:spcAft>
              <a:buClr>
                <a:srgbClr val="000066"/>
              </a:buClr>
              <a:buSzPct val="80000"/>
              <a:buChar char="•"/>
              <a:defRPr sz="1200">
                <a:solidFill>
                  <a:srgbClr val="000066"/>
                </a:solidFill>
                <a:latin typeface="+mn-lt"/>
              </a:defRPr>
            </a:lvl6pPr>
            <a:lvl7pPr marL="2055813" indent="-1588" algn="l" rtl="0" fontAlgn="base">
              <a:spcBef>
                <a:spcPct val="20000"/>
              </a:spcBef>
              <a:spcAft>
                <a:spcPct val="0"/>
              </a:spcAft>
              <a:buClr>
                <a:srgbClr val="000066"/>
              </a:buClr>
              <a:buSzPct val="80000"/>
              <a:buChar char="•"/>
              <a:defRPr sz="1200">
                <a:solidFill>
                  <a:srgbClr val="000066"/>
                </a:solidFill>
                <a:latin typeface="+mn-lt"/>
              </a:defRPr>
            </a:lvl7pPr>
            <a:lvl8pPr marL="2513013" indent="-1588" algn="l" rtl="0" fontAlgn="base">
              <a:spcBef>
                <a:spcPct val="20000"/>
              </a:spcBef>
              <a:spcAft>
                <a:spcPct val="0"/>
              </a:spcAft>
              <a:buClr>
                <a:srgbClr val="000066"/>
              </a:buClr>
              <a:buSzPct val="80000"/>
              <a:buChar char="•"/>
              <a:defRPr sz="1200">
                <a:solidFill>
                  <a:srgbClr val="000066"/>
                </a:solidFill>
                <a:latin typeface="+mn-lt"/>
              </a:defRPr>
            </a:lvl8pPr>
            <a:lvl9pPr marL="2970213" indent="-1588" algn="l" rtl="0" fontAlgn="base">
              <a:spcBef>
                <a:spcPct val="20000"/>
              </a:spcBef>
              <a:spcAft>
                <a:spcPct val="0"/>
              </a:spcAft>
              <a:buClr>
                <a:srgbClr val="000066"/>
              </a:buClr>
              <a:buSzPct val="80000"/>
              <a:buChar char="•"/>
              <a:defRPr sz="1200">
                <a:solidFill>
                  <a:srgbClr val="000066"/>
                </a:solidFill>
                <a:latin typeface="+mn-lt"/>
              </a:defRPr>
            </a:lvl9pPr>
          </a:lstStyle>
          <a:p>
            <a:pPr marL="460375" indent="-228600" defTabSz="914400">
              <a:buClr>
                <a:srgbClr val="000066"/>
              </a:buClr>
            </a:pPr>
            <a:r>
              <a:rPr kumimoji="0" lang="en-US" altLang="en-US" sz="1400" b="1" i="0" u="sng"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As Documented in the TIA QuEST Forum Code of Practice for TL 9000 Registrars</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endPar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1.  The CBs shall verify that the organization has a documented system in place that covers: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a. Measurements collection: Much, if not all, of Measurements Handbook 5.0 Sections 3.5.2 subsections a, c-j, and the collection/submission portion of b, can be verified prior to going on-site.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b. Measurements validation, in accordance with Measurements Handbook 5.0 section 3.5.2. The CB shall audit to the depth necessary to assure effective implementation of TL 9000 requirements (see item 8 below).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c. Measurements reporting, in accordance with Requirements Handbook 5.5 section 5.4.1.c.1 and Measurements Handbook 5.0 sections 3.2 subsections a and b.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2.  Ensure the TL 9000 measurements are used systemically by the organization. This includes reviews by management, quality/strategic objective setting for continual improvement, result/trend reviews, and corrective action plans for any performance deviating from the organization’s defined quality/strategic objectives, in accordance with Requirements Handbook 5.5 section 8.5.2 and its associated notes and Measurements Handbook 5.0 sections 3.1.a, 3.5.2 subsections i and j.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3.  If any measurements are identified as ”EXEMPT”, as defined in Measurements Handbook 5.0, sections 3.2.b and 4.2.8.b, the documented rationale for the exemption shall be reviewed and accepted as valid by the CB auditor. The CB auditor shall ensure this documentation has been available for review if requested by the organization’s customers. The TIA QuEST Forum requires the claimed exemption also be noted on the organization's registration profile.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4.  The CB auditor shall verify that measurements are being used in customer/organization relationship, in accordance with Measurements Handbook 5.0 section 3.1.b.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1931" y="-31808"/>
            <a:ext cx="7777655" cy="553824"/>
          </a:xfrm>
        </p:spPr>
        <p:txBody>
          <a:bodyPr/>
          <a:lstStyle/>
          <a:p>
            <a:pPr eaLnBrk="1" hangingPunct="1"/>
            <a:r>
              <a:rPr lang="en-US" altLang="en-US" sz="1350" dirty="0"/>
              <a:t>CB auditor’s responsibility in measurements process assessment - review</a:t>
            </a:r>
          </a:p>
        </p:txBody>
      </p:sp>
      <p:sp>
        <p:nvSpPr>
          <p:cNvPr id="6" name="Rectangle 3">
            <a:extLst>
              <a:ext uri="{FF2B5EF4-FFF2-40B4-BE49-F238E27FC236}">
                <a16:creationId xmlns:a16="http://schemas.microsoft.com/office/drawing/2014/main" id="{4F09514A-C3CF-458F-84B2-7A0D88D24C84}"/>
              </a:ext>
            </a:extLst>
          </p:cNvPr>
          <p:cNvSpPr txBox="1">
            <a:spLocks noChangeArrowheads="1"/>
          </p:cNvSpPr>
          <p:nvPr/>
        </p:nvSpPr>
        <p:spPr bwMode="auto">
          <a:xfrm>
            <a:off x="423863" y="638175"/>
            <a:ext cx="8186737"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sz="1200">
                <a:solidFill>
                  <a:schemeClr val="tx1"/>
                </a:solidFill>
                <a:latin typeface="Calibri" pitchFamily="34" charset="0"/>
                <a:ea typeface="ＭＳ Ｐゴシック" panose="020B0600070205080204" pitchFamily="34" charset="-128"/>
                <a:cs typeface="+mn-cs"/>
              </a:defRPr>
            </a:lvl1pPr>
            <a:lvl2pPr marL="349250" indent="-111125"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2pPr>
            <a:lvl3pPr marL="563563" indent="-1588"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3pPr>
            <a:lvl4pPr marL="915988" indent="-112713"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4pPr>
            <a:lvl5pPr marL="1141413" indent="-1588"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5pPr>
            <a:lvl6pPr marL="1598613" indent="-1588" algn="l" rtl="0" fontAlgn="base">
              <a:spcBef>
                <a:spcPct val="20000"/>
              </a:spcBef>
              <a:spcAft>
                <a:spcPct val="0"/>
              </a:spcAft>
              <a:buClr>
                <a:srgbClr val="000066"/>
              </a:buClr>
              <a:buSzPct val="80000"/>
              <a:buChar char="•"/>
              <a:defRPr sz="1200">
                <a:solidFill>
                  <a:srgbClr val="000066"/>
                </a:solidFill>
                <a:latin typeface="+mn-lt"/>
              </a:defRPr>
            </a:lvl6pPr>
            <a:lvl7pPr marL="2055813" indent="-1588" algn="l" rtl="0" fontAlgn="base">
              <a:spcBef>
                <a:spcPct val="20000"/>
              </a:spcBef>
              <a:spcAft>
                <a:spcPct val="0"/>
              </a:spcAft>
              <a:buClr>
                <a:srgbClr val="000066"/>
              </a:buClr>
              <a:buSzPct val="80000"/>
              <a:buChar char="•"/>
              <a:defRPr sz="1200">
                <a:solidFill>
                  <a:srgbClr val="000066"/>
                </a:solidFill>
                <a:latin typeface="+mn-lt"/>
              </a:defRPr>
            </a:lvl7pPr>
            <a:lvl8pPr marL="2513013" indent="-1588" algn="l" rtl="0" fontAlgn="base">
              <a:spcBef>
                <a:spcPct val="20000"/>
              </a:spcBef>
              <a:spcAft>
                <a:spcPct val="0"/>
              </a:spcAft>
              <a:buClr>
                <a:srgbClr val="000066"/>
              </a:buClr>
              <a:buSzPct val="80000"/>
              <a:buChar char="•"/>
              <a:defRPr sz="1200">
                <a:solidFill>
                  <a:srgbClr val="000066"/>
                </a:solidFill>
                <a:latin typeface="+mn-lt"/>
              </a:defRPr>
            </a:lvl8pPr>
            <a:lvl9pPr marL="2970213" indent="-1588" algn="l" rtl="0" fontAlgn="base">
              <a:spcBef>
                <a:spcPct val="20000"/>
              </a:spcBef>
              <a:spcAft>
                <a:spcPct val="0"/>
              </a:spcAft>
              <a:buClr>
                <a:srgbClr val="000066"/>
              </a:buClr>
              <a:buSzPct val="80000"/>
              <a:buChar char="•"/>
              <a:defRPr sz="1200">
                <a:solidFill>
                  <a:srgbClr val="000066"/>
                </a:solidFill>
                <a:latin typeface="+mn-lt"/>
              </a:defRPr>
            </a:lvl9pPr>
          </a:lstStyle>
          <a:p>
            <a:pPr marL="460375" indent="-228600" defTabSz="914400">
              <a:buClr>
                <a:srgbClr val="000066"/>
              </a:buClr>
            </a:pPr>
            <a:r>
              <a:rPr kumimoji="0" lang="en-US" altLang="en-US" b="1" i="0" u="sng"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As Documented in the TIA QuEST Forum Code of Practice for TL 9000 Registrars</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endPar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5. </a:t>
            </a: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The CB auditor shall verify that measurements are reported to the Measurements Administrator [UTD] in full accordance with the Measurements Handbook 5.0 sections 3.1.c, 3.2 subsections a and b, 3.5.2 subsections b - g, and 3.5.2.k. This would include a review of the Data Submission Reports for: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a. “Passed” designation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b. “EXEMPT” designations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c. Any notes or advisories on the Data Submission Reports; and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d. Probations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e. Any claimed exemptions are documented and valid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f. All items shown “EXEMPT” on the Data Submission Report are in full compliance with the Handbook and item 3 above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g. There is a Data Submission Receipt for every product category listed in the organization’s scope for each month and each match the organization’s registration options (Hardware, Software, and/or Services) as appropriate to the product category..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6. If current performance shows an undesirable deviation from the organization’s defined quality/strategic objectives for TL 9000 Measurements, the CB auditor shall verify that corrective action has/is being taken, is documented, and progress is being tracked, in accordance with Measurements Handbook 5.0 sections 3.1.a, 3.5.2 subsections i and j, and 3.5.5.c, and Requirements Handbook 5.0 section 8.5.2 and associated notes.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The CB auditor shall verify that measurements collected are consistent with scope of registration, registration option [HSV], and product category, in accordance with Measurements Handbook 5.0 sections 3.2 subsections a and b, and 3.5.2.c. This can be done prior to the on-site activities. </a:t>
            </a:r>
          </a:p>
          <a:p>
            <a:pPr marL="342900" marR="0" lvl="0" indent="-342900" algn="l" defTabSz="914400" rtl="0" eaLnBrk="0" fontAlgn="base" latinLnBrk="0" hangingPunct="0">
              <a:lnSpc>
                <a:spcPct val="100000"/>
              </a:lnSpc>
              <a:spcBef>
                <a:spcPct val="20000"/>
              </a:spcBef>
              <a:spcAft>
                <a:spcPct val="0"/>
              </a:spcAft>
              <a:buClr>
                <a:srgbClr val="EAEAEA"/>
              </a:buClr>
              <a:buSzPct val="80000"/>
              <a:buFont typeface="Wingdings" panose="05000000000000000000" pitchFamily="2" charset="2"/>
              <a:buNone/>
              <a:tabLst/>
              <a:defRPr/>
            </a:pPr>
            <a:endPar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1350" dirty="0"/>
              <a:t>CB auditor's responsibility in measurements process assessment - review</a:t>
            </a:r>
          </a:p>
        </p:txBody>
      </p:sp>
      <p:sp>
        <p:nvSpPr>
          <p:cNvPr id="21507" name="Rectangle 3"/>
          <p:cNvSpPr>
            <a:spLocks noGrp="1" noChangeArrowheads="1"/>
          </p:cNvSpPr>
          <p:nvPr>
            <p:ph type="body" idx="1"/>
          </p:nvPr>
        </p:nvSpPr>
        <p:spPr>
          <a:xfrm>
            <a:off x="691931" y="628650"/>
            <a:ext cx="7866281" cy="3474244"/>
          </a:xfrm>
        </p:spPr>
        <p:txBody>
          <a:bodyPr/>
          <a:lstStyle/>
          <a:p>
            <a:pPr marL="350044" lvl="1" indent="-171450">
              <a:buNone/>
            </a:pPr>
            <a:r>
              <a:rPr lang="en-US" altLang="en-US" b="1" u="sng" dirty="0">
                <a:ea typeface="ＭＳ Ｐゴシック" panose="020B0600070205080204" pitchFamily="34" charset="-128"/>
              </a:rPr>
              <a:t>As Documented in the TIA QuEST Forum Code of Practice for TL 9000 Registrars</a:t>
            </a:r>
          </a:p>
          <a:p>
            <a:pPr marL="0" indent="0">
              <a:buNone/>
            </a:pPr>
            <a:r>
              <a:rPr lang="en-US" altLang="en-US" sz="1000" dirty="0"/>
              <a:t>CB auditors shall review the actual data submissions, verifying proper implementation of the counting rules for required measurements. This check would also review data consistency covering a minimum one-year period (an exception to this is when a certified organization and/or new product have been certified for less than one year. For this case, data shall be reviewed for at least as long as official submissions have been generated. Also note – the only other exception is for the initial registration audit. For this case, only the single pre-registration data submission needs to be verified). This shall be done to fulfill Measurements Handbook requirement 3.3.1.a and in accordance with sections 3.5.2 subsections a and b. </a:t>
            </a:r>
          </a:p>
          <a:p>
            <a:pPr marL="350044" lvl="1" indent="-171450"/>
            <a:r>
              <a:rPr lang="en-US" altLang="en-US" sz="1000" dirty="0">
                <a:ea typeface="ＭＳ Ｐゴシック" panose="020B0600070205080204" pitchFamily="34" charset="-128"/>
              </a:rPr>
              <a:t>While the sample size for the above requirement is left up to the auditing organization, it is expected that the depth of assessment for the sampled measurements assures accurate and comprehensive calculation, counting rules, reporting mechanisms, and validation of the measurements. </a:t>
            </a:r>
          </a:p>
          <a:p>
            <a:pPr marL="0" indent="0">
              <a:buNone/>
            </a:pPr>
            <a:r>
              <a:rPr lang="en-US" altLang="en-US" sz="1000" dirty="0"/>
              <a:t>CB auditors shall confirm that the registration information (i.e. scope and product category) contained in the RMS is current and accurate during each assessment, to support the verification of Measurements Handbook 5.0 sections </a:t>
            </a:r>
          </a:p>
          <a:p>
            <a:pPr marL="350044" lvl="1" indent="-171450"/>
            <a:r>
              <a:rPr lang="en-US" altLang="en-US" sz="1000" dirty="0">
                <a:ea typeface="ＭＳ Ｐゴシック" panose="020B0600070205080204" pitchFamily="34" charset="-128"/>
              </a:rPr>
              <a:t>3.4.1 and 3.5.2.c. This can be started prior to the on-site activities. </a:t>
            </a:r>
          </a:p>
          <a:p>
            <a:pPr marL="0" indent="0">
              <a:buNone/>
            </a:pPr>
            <a:r>
              <a:rPr lang="en-US" altLang="en-US" sz="1000" dirty="0"/>
              <a:t>CB auditors shall confirm that the product categories chosen by the organization are correct for their products, in accordance with Measurements Handbook section 3.5.2.c. This can be done prior to the on-site activities.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91931" y="-83774"/>
            <a:ext cx="7777655" cy="553824"/>
          </a:xfrm>
        </p:spPr>
        <p:txBody>
          <a:bodyPr/>
          <a:lstStyle/>
          <a:p>
            <a:pPr eaLnBrk="1" hangingPunct="1"/>
            <a:r>
              <a:rPr lang="en-US" altLang="en-US" sz="1350"/>
              <a:t>Evaluating the TL 9000 measurement process - review</a:t>
            </a:r>
          </a:p>
        </p:txBody>
      </p:sp>
      <p:sp>
        <p:nvSpPr>
          <p:cNvPr id="16" name="Rectangle 3">
            <a:extLst>
              <a:ext uri="{FF2B5EF4-FFF2-40B4-BE49-F238E27FC236}">
                <a16:creationId xmlns:a16="http://schemas.microsoft.com/office/drawing/2014/main" id="{F27C9ABE-44A9-4800-B57D-E87F904638F1}"/>
              </a:ext>
            </a:extLst>
          </p:cNvPr>
          <p:cNvSpPr txBox="1">
            <a:spLocks noChangeArrowheads="1"/>
          </p:cNvSpPr>
          <p:nvPr/>
        </p:nvSpPr>
        <p:spPr bwMode="auto">
          <a:xfrm>
            <a:off x="403862" y="700882"/>
            <a:ext cx="61722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sz="1200">
                <a:solidFill>
                  <a:schemeClr val="tx1"/>
                </a:solidFill>
                <a:latin typeface="Calibri" pitchFamily="34" charset="0"/>
                <a:ea typeface="ＭＳ Ｐゴシック" panose="020B0600070205080204" pitchFamily="34" charset="-128"/>
                <a:cs typeface="+mn-cs"/>
              </a:defRPr>
            </a:lvl1pPr>
            <a:lvl2pPr marL="349250" indent="-111125"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2pPr>
            <a:lvl3pPr marL="563563" indent="-1588"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3pPr>
            <a:lvl4pPr marL="915988" indent="-112713"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4pPr>
            <a:lvl5pPr marL="1141413" indent="-1588" algn="l" rtl="0" eaLnBrk="0" fontAlgn="base" hangingPunct="0">
              <a:spcBef>
                <a:spcPct val="20000"/>
              </a:spcBef>
              <a:spcAft>
                <a:spcPct val="0"/>
              </a:spcAft>
              <a:buClr>
                <a:srgbClr val="000066"/>
              </a:buClr>
              <a:buSzPct val="80000"/>
              <a:buChar char="•"/>
              <a:defRPr sz="1200">
                <a:solidFill>
                  <a:schemeClr val="tx1"/>
                </a:solidFill>
                <a:latin typeface="Calibri" pitchFamily="34" charset="0"/>
                <a:ea typeface="ＭＳ Ｐゴシック" charset="-128"/>
              </a:defRPr>
            </a:lvl5pPr>
            <a:lvl6pPr marL="1598613" indent="-1588" algn="l" rtl="0" fontAlgn="base">
              <a:spcBef>
                <a:spcPct val="20000"/>
              </a:spcBef>
              <a:spcAft>
                <a:spcPct val="0"/>
              </a:spcAft>
              <a:buClr>
                <a:srgbClr val="000066"/>
              </a:buClr>
              <a:buSzPct val="80000"/>
              <a:buChar char="•"/>
              <a:defRPr sz="1200">
                <a:solidFill>
                  <a:srgbClr val="000066"/>
                </a:solidFill>
                <a:latin typeface="+mn-lt"/>
              </a:defRPr>
            </a:lvl6pPr>
            <a:lvl7pPr marL="2055813" indent="-1588" algn="l" rtl="0" fontAlgn="base">
              <a:spcBef>
                <a:spcPct val="20000"/>
              </a:spcBef>
              <a:spcAft>
                <a:spcPct val="0"/>
              </a:spcAft>
              <a:buClr>
                <a:srgbClr val="000066"/>
              </a:buClr>
              <a:buSzPct val="80000"/>
              <a:buChar char="•"/>
              <a:defRPr sz="1200">
                <a:solidFill>
                  <a:srgbClr val="000066"/>
                </a:solidFill>
                <a:latin typeface="+mn-lt"/>
              </a:defRPr>
            </a:lvl7pPr>
            <a:lvl8pPr marL="2513013" indent="-1588" algn="l" rtl="0" fontAlgn="base">
              <a:spcBef>
                <a:spcPct val="20000"/>
              </a:spcBef>
              <a:spcAft>
                <a:spcPct val="0"/>
              </a:spcAft>
              <a:buClr>
                <a:srgbClr val="000066"/>
              </a:buClr>
              <a:buSzPct val="80000"/>
              <a:buChar char="•"/>
              <a:defRPr sz="1200">
                <a:solidFill>
                  <a:srgbClr val="000066"/>
                </a:solidFill>
                <a:latin typeface="+mn-lt"/>
              </a:defRPr>
            </a:lvl8pPr>
            <a:lvl9pPr marL="2970213" indent="-1588" algn="l" rtl="0" fontAlgn="base">
              <a:spcBef>
                <a:spcPct val="20000"/>
              </a:spcBef>
              <a:spcAft>
                <a:spcPct val="0"/>
              </a:spcAft>
              <a:buClr>
                <a:srgbClr val="000066"/>
              </a:buClr>
              <a:buSzPct val="80000"/>
              <a:buChar char="•"/>
              <a:defRPr sz="1200">
                <a:solidFill>
                  <a:srgbClr val="000066"/>
                </a:solidFill>
                <a:latin typeface="+mn-lt"/>
              </a:defRPr>
            </a:lvl9pPr>
          </a:lstStyle>
          <a:p>
            <a:pPr marL="0" marR="0" lvl="0" indent="0" algn="l" defTabSz="914400" rtl="0" eaLnBrk="1" fontAlgn="base" latinLnBrk="0" hangingPunct="1">
              <a:lnSpc>
                <a:spcPct val="100000"/>
              </a:lnSpc>
              <a:spcBef>
                <a:spcPct val="20000"/>
              </a:spcBef>
              <a:spcAft>
                <a:spcPct val="0"/>
              </a:spcAft>
              <a:buClr>
                <a:srgbClr val="EAEAEA"/>
              </a:buClr>
              <a:buSzPct val="80000"/>
              <a:buFont typeface="Wingdings" panose="05000000000000000000" pitchFamily="2" charset="2"/>
              <a:buNone/>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Here are the considerations to keep in mind when auditing measurements processes:</a:t>
            </a:r>
          </a:p>
          <a:p>
            <a:pPr marL="0" marR="0" lvl="0" indent="0" algn="l" defTabSz="914400" rtl="0" eaLnBrk="1" fontAlgn="base" latinLnBrk="0" hangingPunct="1">
              <a:lnSpc>
                <a:spcPct val="100000"/>
              </a:lnSpc>
              <a:spcBef>
                <a:spcPct val="20000"/>
              </a:spcBef>
              <a:spcAft>
                <a:spcPct val="0"/>
              </a:spcAft>
              <a:buClr>
                <a:srgbClr val="EAEAEA"/>
              </a:buClr>
              <a:buSzPct val="80000"/>
              <a:buFont typeface="Wingdings" panose="05000000000000000000" pitchFamily="2" charset="2"/>
              <a:buNone/>
              <a:tabLst/>
              <a:defRPr/>
            </a:pPr>
            <a:endPar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Does the organization have a systematic, repeatable process for collecting the data?</a:t>
            </a: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Does the collection system (both automated and manual elements) include all applicable data, and all relevant counting rules?</a:t>
            </a: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Although organizations work to make data collection error-proof, mistakes can still happen. What steps does the organization take to validate data? (Note that it might validate data after analysis, especially if the processes are automated and the chances of error small: there is no requirement to follow the process diagram literally, it’s there just to illustrate the concept.)</a:t>
            </a: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Are records of data validation maintained?</a:t>
            </a: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How are data analyzed? How are trends identified and reported? How does the organization assure that reported trends are statistically significant – or at least, deserving of the investment in corrective action.</a:t>
            </a: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How are results reported</a:t>
            </a:r>
          </a:p>
          <a:p>
            <a:pPr marL="796925" marR="0" lvl="2" indent="-234950"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To the MRS? On time? Accurate?</a:t>
            </a:r>
          </a:p>
          <a:p>
            <a:pPr marL="796925" marR="0" lvl="2" indent="-234950"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To the organization? To the people who have the authority and responsibility to take action?</a:t>
            </a:r>
          </a:p>
          <a:p>
            <a:pPr marL="796925" marR="0" lvl="2" indent="-234950" algn="l" defTabSz="914400" rtl="0" eaLnBrk="1" fontAlgn="base" latinLnBrk="0" hangingPunct="1">
              <a:lnSpc>
                <a:spcPct val="100000"/>
              </a:lnSpc>
              <a:spcBef>
                <a:spcPct val="20000"/>
              </a:spcBef>
              <a:spcAft>
                <a:spcPct val="0"/>
              </a:spcAft>
              <a:buClr>
                <a:srgbClr val="000066"/>
              </a:buClr>
              <a:buSzPct val="80000"/>
              <a:buFontTx/>
              <a:buChar char="•"/>
              <a:tabLst/>
              <a:defRPr/>
            </a:pPr>
            <a:r>
              <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rPr>
              <a:t>To customers? </a:t>
            </a:r>
          </a:p>
          <a:p>
            <a:pPr marL="349250" marR="0" lvl="1" indent="-111125" algn="l" defTabSz="914400" rtl="0" eaLnBrk="1" fontAlgn="base" latinLnBrk="0" hangingPunct="1">
              <a:lnSpc>
                <a:spcPct val="100000"/>
              </a:lnSpc>
              <a:spcBef>
                <a:spcPct val="20000"/>
              </a:spcBef>
              <a:spcAft>
                <a:spcPct val="0"/>
              </a:spcAft>
              <a:buClr>
                <a:srgbClr val="000066"/>
              </a:buClr>
              <a:buSzPct val="80000"/>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itchFamily="34" charset="0"/>
              <a:ea typeface="ＭＳ Ｐゴシック" panose="020B0600070205080204" pitchFamily="34" charset="-128"/>
            </a:endParaRPr>
          </a:p>
        </p:txBody>
      </p:sp>
      <p:grpSp>
        <p:nvGrpSpPr>
          <p:cNvPr id="22" name="Group 21">
            <a:extLst>
              <a:ext uri="{FF2B5EF4-FFF2-40B4-BE49-F238E27FC236}">
                <a16:creationId xmlns:a16="http://schemas.microsoft.com/office/drawing/2014/main" id="{585FE34D-9568-4CD7-802A-B21AD8BEC9D5}"/>
              </a:ext>
            </a:extLst>
          </p:cNvPr>
          <p:cNvGrpSpPr/>
          <p:nvPr/>
        </p:nvGrpSpPr>
        <p:grpSpPr>
          <a:xfrm>
            <a:off x="6673213" y="852488"/>
            <a:ext cx="2066925" cy="3214688"/>
            <a:chOff x="6856413" y="1352550"/>
            <a:chExt cx="2066925" cy="3214688"/>
          </a:xfrm>
        </p:grpSpPr>
        <p:cxnSp>
          <p:nvCxnSpPr>
            <p:cNvPr id="23" name="AutoShape 18">
              <a:extLst>
                <a:ext uri="{FF2B5EF4-FFF2-40B4-BE49-F238E27FC236}">
                  <a16:creationId xmlns:a16="http://schemas.microsoft.com/office/drawing/2014/main" id="{0B444C97-4A1B-454B-BF98-722793238545}"/>
                </a:ext>
              </a:extLst>
            </p:cNvPr>
            <p:cNvCxnSpPr>
              <a:cxnSpLocks noChangeShapeType="1"/>
              <a:stCxn id="25" idx="2"/>
              <a:endCxn id="26" idx="0"/>
            </p:cNvCxnSpPr>
            <p:nvPr/>
          </p:nvCxnSpPr>
          <p:spPr bwMode="auto">
            <a:xfrm rot="5400000">
              <a:off x="7681119" y="2845594"/>
              <a:ext cx="554037"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Rectangle 4">
              <a:extLst>
                <a:ext uri="{FF2B5EF4-FFF2-40B4-BE49-F238E27FC236}">
                  <a16:creationId xmlns:a16="http://schemas.microsoft.com/office/drawing/2014/main" id="{517BA898-5EA6-4045-B176-4FBB67AF3DA9}"/>
                </a:ext>
              </a:extLst>
            </p:cNvPr>
            <p:cNvSpPr>
              <a:spLocks noChangeArrowheads="1"/>
            </p:cNvSpPr>
            <p:nvPr/>
          </p:nvSpPr>
          <p:spPr bwMode="auto">
            <a:xfrm>
              <a:off x="7627938" y="1352550"/>
              <a:ext cx="657225" cy="28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Collect</a:t>
              </a:r>
            </a:p>
          </p:txBody>
        </p:sp>
        <p:sp>
          <p:nvSpPr>
            <p:cNvPr id="25" name="AutoShape 5">
              <a:extLst>
                <a:ext uri="{FF2B5EF4-FFF2-40B4-BE49-F238E27FC236}">
                  <a16:creationId xmlns:a16="http://schemas.microsoft.com/office/drawing/2014/main" id="{9213EC3E-0C1F-437D-8172-366DC62F1DB1}"/>
                </a:ext>
              </a:extLst>
            </p:cNvPr>
            <p:cNvSpPr>
              <a:spLocks noChangeArrowheads="1"/>
            </p:cNvSpPr>
            <p:nvPr/>
          </p:nvSpPr>
          <p:spPr bwMode="auto">
            <a:xfrm>
              <a:off x="7239000" y="2019300"/>
              <a:ext cx="1443038" cy="550863"/>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Validate</a:t>
              </a:r>
            </a:p>
          </p:txBody>
        </p:sp>
        <p:sp>
          <p:nvSpPr>
            <p:cNvPr id="26" name="Rectangle 6">
              <a:extLst>
                <a:ext uri="{FF2B5EF4-FFF2-40B4-BE49-F238E27FC236}">
                  <a16:creationId xmlns:a16="http://schemas.microsoft.com/office/drawing/2014/main" id="{744F76F2-31C1-4AA0-8820-E1C1DEE7FBCF}"/>
                </a:ext>
              </a:extLst>
            </p:cNvPr>
            <p:cNvSpPr>
              <a:spLocks noChangeArrowheads="1"/>
            </p:cNvSpPr>
            <p:nvPr/>
          </p:nvSpPr>
          <p:spPr bwMode="auto">
            <a:xfrm>
              <a:off x="7589838" y="3124200"/>
              <a:ext cx="733425" cy="28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Analyze</a:t>
              </a:r>
            </a:p>
          </p:txBody>
        </p:sp>
        <p:sp>
          <p:nvSpPr>
            <p:cNvPr id="27" name="Rectangle 7">
              <a:extLst>
                <a:ext uri="{FF2B5EF4-FFF2-40B4-BE49-F238E27FC236}">
                  <a16:creationId xmlns:a16="http://schemas.microsoft.com/office/drawing/2014/main" id="{90715E8C-6966-4F27-AAB5-2B7336C38531}"/>
                </a:ext>
              </a:extLst>
            </p:cNvPr>
            <p:cNvSpPr>
              <a:spLocks noChangeArrowheads="1"/>
            </p:cNvSpPr>
            <p:nvPr/>
          </p:nvSpPr>
          <p:spPr bwMode="auto">
            <a:xfrm>
              <a:off x="6989763" y="3917950"/>
              <a:ext cx="1933575" cy="649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Report – to MRS, Organization and Customers if required</a:t>
              </a:r>
            </a:p>
          </p:txBody>
        </p:sp>
        <p:cxnSp>
          <p:nvCxnSpPr>
            <p:cNvPr id="28" name="AutoShape 14">
              <a:extLst>
                <a:ext uri="{FF2B5EF4-FFF2-40B4-BE49-F238E27FC236}">
                  <a16:creationId xmlns:a16="http://schemas.microsoft.com/office/drawing/2014/main" id="{ED7D9787-A796-4884-8805-5B498B45EA15}"/>
                </a:ext>
              </a:extLst>
            </p:cNvPr>
            <p:cNvCxnSpPr>
              <a:cxnSpLocks noChangeShapeType="1"/>
              <a:stCxn id="25" idx="1"/>
              <a:endCxn id="24" idx="1"/>
            </p:cNvCxnSpPr>
            <p:nvPr/>
          </p:nvCxnSpPr>
          <p:spPr bwMode="auto">
            <a:xfrm rot="10800000" flipH="1">
              <a:off x="7239000" y="1495425"/>
              <a:ext cx="388938" cy="798513"/>
            </a:xfrm>
            <a:prstGeom prst="bentConnector3">
              <a:avLst>
                <a:gd name="adj1" fmla="val -5866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9" name="Text Box 15">
              <a:extLst>
                <a:ext uri="{FF2B5EF4-FFF2-40B4-BE49-F238E27FC236}">
                  <a16:creationId xmlns:a16="http://schemas.microsoft.com/office/drawing/2014/main" id="{D533B684-0CBF-4CC2-A06C-4E24BFBF4529}"/>
                </a:ext>
              </a:extLst>
            </p:cNvPr>
            <p:cNvSpPr txBox="1">
              <a:spLocks noChangeArrowheads="1"/>
            </p:cNvSpPr>
            <p:nvPr/>
          </p:nvSpPr>
          <p:spPr bwMode="auto">
            <a:xfrm>
              <a:off x="7678738" y="2667000"/>
              <a:ext cx="555625" cy="274638"/>
            </a:xfrm>
            <a:prstGeom prst="rect">
              <a:avLst/>
            </a:prstGeom>
            <a:solidFill>
              <a:srgbClr val="FFFFFF"/>
            </a:solidFill>
            <a:ln w="9525">
              <a:solidFill>
                <a:srgbClr val="000000"/>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Good</a:t>
              </a:r>
            </a:p>
          </p:txBody>
        </p:sp>
        <p:sp>
          <p:nvSpPr>
            <p:cNvPr id="30" name="Text Box 16">
              <a:extLst>
                <a:ext uri="{FF2B5EF4-FFF2-40B4-BE49-F238E27FC236}">
                  <a16:creationId xmlns:a16="http://schemas.microsoft.com/office/drawing/2014/main" id="{9E5201BB-9828-4D66-9682-8B6840B567B6}"/>
                </a:ext>
              </a:extLst>
            </p:cNvPr>
            <p:cNvSpPr txBox="1">
              <a:spLocks noChangeArrowheads="1"/>
            </p:cNvSpPr>
            <p:nvPr/>
          </p:nvSpPr>
          <p:spPr bwMode="auto">
            <a:xfrm>
              <a:off x="6856413" y="1828800"/>
              <a:ext cx="454025" cy="274638"/>
            </a:xfrm>
            <a:prstGeom prst="rect">
              <a:avLst/>
            </a:prstGeom>
            <a:solidFill>
              <a:srgbClr val="FFFFFF"/>
            </a:solidFill>
            <a:ln w="9525">
              <a:solidFill>
                <a:srgbClr val="000000"/>
              </a:solidFill>
              <a:miter lim="800000"/>
              <a:headEnd/>
              <a:tailEnd/>
            </a:ln>
          </p:spPr>
          <p:txBody>
            <a:bodyPr wrap="none">
              <a:spAutoFit/>
            </a:bodyPr>
            <a:lstStyle>
              <a:lvl1pPr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1pPr>
              <a:lvl2pPr marL="37931725" indent="-37474525" algn="ct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2pPr>
              <a:lvl3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3pPr>
              <a:lvl4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4pPr>
              <a:lvl5pPr eaLnBrk="0" hangingPunct="0">
                <a:spcBef>
                  <a:spcPct val="50000"/>
                </a:spcBef>
                <a:defRPr sz="1200">
                  <a:solidFill>
                    <a:srgbClr val="000066"/>
                  </a:solidFill>
                  <a:latin typeface="Arial" panose="020B0604020202020204" pitchFamily="34" charset="0"/>
                  <a:ea typeface="ＭＳ Ｐゴシック" panose="020B0600070205080204" pitchFamily="34" charset="-128"/>
                </a:defRPr>
              </a:lvl5pPr>
              <a:lvl6pPr marL="4572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6pPr>
              <a:lvl7pPr marL="9144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7pPr>
              <a:lvl8pPr marL="13716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8pPr>
              <a:lvl9pPr marL="1828800" eaLnBrk="0" fontAlgn="base" hangingPunct="0">
                <a:spcBef>
                  <a:spcPct val="50000"/>
                </a:spcBef>
                <a:spcAft>
                  <a:spcPct val="0"/>
                </a:spcAft>
                <a:defRPr sz="1200">
                  <a:solidFill>
                    <a:srgbClr val="000066"/>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0" i="0" u="none" strike="noStrike" kern="0" cap="none" spc="0" normalizeH="0" baseline="0" noProof="0">
                  <a:ln>
                    <a:noFill/>
                  </a:ln>
                  <a:solidFill>
                    <a:srgbClr val="000066"/>
                  </a:solidFill>
                  <a:effectLst/>
                  <a:uLnTx/>
                  <a:uFillTx/>
                  <a:latin typeface="Arial" panose="020B0604020202020204" pitchFamily="34" charset="0"/>
                  <a:ea typeface="ＭＳ Ｐゴシック" panose="020B0600070205080204" pitchFamily="34" charset="-128"/>
                </a:rPr>
                <a:t>Bad</a:t>
              </a:r>
            </a:p>
          </p:txBody>
        </p:sp>
        <p:cxnSp>
          <p:nvCxnSpPr>
            <p:cNvPr id="31" name="AutoShape 17">
              <a:extLst>
                <a:ext uri="{FF2B5EF4-FFF2-40B4-BE49-F238E27FC236}">
                  <a16:creationId xmlns:a16="http://schemas.microsoft.com/office/drawing/2014/main" id="{EF64014B-93DB-4476-9ECA-41A3DF905AE0}"/>
                </a:ext>
              </a:extLst>
            </p:cNvPr>
            <p:cNvCxnSpPr>
              <a:cxnSpLocks noChangeShapeType="1"/>
              <a:stCxn id="24" idx="2"/>
              <a:endCxn id="25" idx="0"/>
            </p:cNvCxnSpPr>
            <p:nvPr/>
          </p:nvCxnSpPr>
          <p:spPr bwMode="auto">
            <a:xfrm rot="16200000" flipH="1">
              <a:off x="7766844" y="1826419"/>
              <a:ext cx="382587"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19">
              <a:extLst>
                <a:ext uri="{FF2B5EF4-FFF2-40B4-BE49-F238E27FC236}">
                  <a16:creationId xmlns:a16="http://schemas.microsoft.com/office/drawing/2014/main" id="{371D9BE5-E9B2-4D3A-AA6E-F1D315707AE9}"/>
                </a:ext>
              </a:extLst>
            </p:cNvPr>
            <p:cNvCxnSpPr>
              <a:cxnSpLocks noChangeShapeType="1"/>
              <a:stCxn id="26" idx="2"/>
              <a:endCxn id="27" idx="0"/>
            </p:cNvCxnSpPr>
            <p:nvPr/>
          </p:nvCxnSpPr>
          <p:spPr bwMode="auto">
            <a:xfrm rot="5400000">
              <a:off x="7702550" y="3662363"/>
              <a:ext cx="509587"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y20Jjgd"/>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TIA">
      <a:dk1>
        <a:srgbClr val="414042"/>
      </a:dk1>
      <a:lt1>
        <a:sysClr val="window" lastClr="FFFFFF"/>
      </a:lt1>
      <a:dk2>
        <a:srgbClr val="1F527C"/>
      </a:dk2>
      <a:lt2>
        <a:srgbClr val="E6E7E8"/>
      </a:lt2>
      <a:accent1>
        <a:srgbClr val="EA412E"/>
      </a:accent1>
      <a:accent2>
        <a:srgbClr val="1F527C"/>
      </a:accent2>
      <a:accent3>
        <a:srgbClr val="84CCD7"/>
      </a:accent3>
      <a:accent4>
        <a:srgbClr val="00AEAB"/>
      </a:accent4>
      <a:accent5>
        <a:srgbClr val="00AACF"/>
      </a:accent5>
      <a:accent6>
        <a:srgbClr val="40B477"/>
      </a:accent6>
      <a:hlink>
        <a:srgbClr val="1F527C"/>
      </a:hlink>
      <a:folHlink>
        <a:srgbClr val="5859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lumMod val="9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IA QuEST Forum Rebranded Template_Oct2020.pptx" id="{26E61BB4-24E6-42E3-B190-0B4666045390}" vid="{8A69ACC2-117B-4B8C-81B7-F4B8B56169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5AB4D20E114A489AEB4922D8A9ECF3" ma:contentTypeVersion="8" ma:contentTypeDescription="Create a new document." ma:contentTypeScope="" ma:versionID="62a469cc9ca1431097e0dbe4dd8462a3">
  <xsd:schema xmlns:xsd="http://www.w3.org/2001/XMLSchema" xmlns:xs="http://www.w3.org/2001/XMLSchema" xmlns:p="http://schemas.microsoft.com/office/2006/metadata/properties" xmlns:ns3="d0d12c9c-6e65-4429-b80b-edf5fc34e5aa" targetNamespace="http://schemas.microsoft.com/office/2006/metadata/properties" ma:root="true" ma:fieldsID="d10434fcb4479d0590b1c30ee58bbff1" ns3:_="">
    <xsd:import namespace="d0d12c9c-6e65-4429-b80b-edf5fc34e5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12c9c-6e65-4429-b80b-edf5fc34e5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B6CAAFD-A6C8-4FB7-9251-44C3A3581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d12c9c-6e65-4429-b80b-edf5fc34e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TIA QuEST Forum Rebranded Template_Oct2020</Template>
  <TotalTime>368</TotalTime>
  <Words>6823</Words>
  <Application>Microsoft Office PowerPoint</Application>
  <PresentationFormat>On-screen Show (16:9)</PresentationFormat>
  <Paragraphs>543</Paragraphs>
  <Slides>37</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GoudyOlSt BT</vt:lpstr>
      <vt:lpstr>Wingdings</vt:lpstr>
      <vt:lpstr>Office Theme</vt:lpstr>
      <vt:lpstr>Microsoft Word Document</vt:lpstr>
      <vt:lpstr>Data Submission Receipt Advisories (Warnings)</vt:lpstr>
      <vt:lpstr>Presentation Objective</vt:lpstr>
      <vt:lpstr>Presentation Overview </vt:lpstr>
      <vt:lpstr>Terminology</vt:lpstr>
      <vt:lpstr>Expectations of TL 9000 Stakeholders </vt:lpstr>
      <vt:lpstr>CB auditor's responsibility in measurements process assessment - review</vt:lpstr>
      <vt:lpstr>CB auditor’s responsibility in measurements process assessment - review</vt:lpstr>
      <vt:lpstr>CB auditor's responsibility in measurements process assessment - review</vt:lpstr>
      <vt:lpstr>Evaluating the TL 9000 measurement process - review</vt:lpstr>
      <vt:lpstr>How to validate product category and scope - review</vt:lpstr>
      <vt:lpstr>Example of a Data Submission Receipt</vt:lpstr>
      <vt:lpstr>Items to evaluate on a DSR</vt:lpstr>
      <vt:lpstr>Measurements Advisories (page 1)</vt:lpstr>
      <vt:lpstr>Measurements Advisories (page 2)</vt:lpstr>
      <vt:lpstr>The Advisory software Application</vt:lpstr>
      <vt:lpstr>Measurements Advisories</vt:lpstr>
      <vt:lpstr>Measurements Advisories</vt:lpstr>
      <vt:lpstr>Measurements Advisories </vt:lpstr>
      <vt:lpstr>Measurements Advisories</vt:lpstr>
      <vt:lpstr>What is expected of CB Auditors?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DSR Advisory Details</vt:lpstr>
      <vt:lpstr>Assuring Data Integrity for flagged Measurements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Submission Receipt Advisories (Warnings)</dc:title>
  <dc:creator>Tom Yohe</dc:creator>
  <cp:lastModifiedBy>Tom Yohe</cp:lastModifiedBy>
  <cp:revision>39</cp:revision>
  <dcterms:created xsi:type="dcterms:W3CDTF">2020-11-19T20:57:38Z</dcterms:created>
  <dcterms:modified xsi:type="dcterms:W3CDTF">2020-12-10T22:34:09Z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0x010100465AB4D20E114A489AEB4922D8A9ECF3</vt:lpwstr>
  </property>
  <property fmtid="{D5CDD505-2E9C-101B-9397-08002B2CF9AE}" pid="3" name="ArticulateGUID">
    <vt:lpwstr>5C7AA5C3-F9F4-4C42-B529-92FFE55E8FD1</vt:lpwstr>
  </property>
  <property fmtid="{D5CDD505-2E9C-101B-9397-08002B2CF9AE}" pid="4" name="ArticulatePath">
    <vt:lpwstr>Data_Submission_AdvisoriesR5.0</vt:lpwstr>
  </property>
</Properties>
</file>